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36004500" cy="51206400"/>
  <p:notesSz cx="6858000" cy="9144000"/>
  <p:defaultTextStyle>
    <a:defPPr>
      <a:defRPr lang="it-IT"/>
    </a:defPPr>
    <a:lvl1pPr marL="0" algn="l" defTabSz="4983352" rtl="0" eaLnBrk="1" latinLnBrk="0" hangingPunct="1">
      <a:defRPr sz="9800" kern="1200">
        <a:solidFill>
          <a:schemeClr val="tx1"/>
        </a:solidFill>
        <a:latin typeface="+mn-lt"/>
        <a:ea typeface="+mn-ea"/>
        <a:cs typeface="+mn-cs"/>
      </a:defRPr>
    </a:lvl1pPr>
    <a:lvl2pPr marL="2491676" algn="l" defTabSz="4983352" rtl="0" eaLnBrk="1" latinLnBrk="0" hangingPunct="1">
      <a:defRPr sz="9800" kern="1200">
        <a:solidFill>
          <a:schemeClr val="tx1"/>
        </a:solidFill>
        <a:latin typeface="+mn-lt"/>
        <a:ea typeface="+mn-ea"/>
        <a:cs typeface="+mn-cs"/>
      </a:defRPr>
    </a:lvl2pPr>
    <a:lvl3pPr marL="4983352" algn="l" defTabSz="4983352" rtl="0" eaLnBrk="1" latinLnBrk="0" hangingPunct="1">
      <a:defRPr sz="9800" kern="1200">
        <a:solidFill>
          <a:schemeClr val="tx1"/>
        </a:solidFill>
        <a:latin typeface="+mn-lt"/>
        <a:ea typeface="+mn-ea"/>
        <a:cs typeface="+mn-cs"/>
      </a:defRPr>
    </a:lvl3pPr>
    <a:lvl4pPr marL="7475028" algn="l" defTabSz="4983352" rtl="0" eaLnBrk="1" latinLnBrk="0" hangingPunct="1">
      <a:defRPr sz="9800" kern="1200">
        <a:solidFill>
          <a:schemeClr val="tx1"/>
        </a:solidFill>
        <a:latin typeface="+mn-lt"/>
        <a:ea typeface="+mn-ea"/>
        <a:cs typeface="+mn-cs"/>
      </a:defRPr>
    </a:lvl4pPr>
    <a:lvl5pPr marL="9966704" algn="l" defTabSz="4983352" rtl="0" eaLnBrk="1" latinLnBrk="0" hangingPunct="1">
      <a:defRPr sz="9800" kern="1200">
        <a:solidFill>
          <a:schemeClr val="tx1"/>
        </a:solidFill>
        <a:latin typeface="+mn-lt"/>
        <a:ea typeface="+mn-ea"/>
        <a:cs typeface="+mn-cs"/>
      </a:defRPr>
    </a:lvl5pPr>
    <a:lvl6pPr marL="12458380" algn="l" defTabSz="4983352" rtl="0" eaLnBrk="1" latinLnBrk="0" hangingPunct="1">
      <a:defRPr sz="9800" kern="1200">
        <a:solidFill>
          <a:schemeClr val="tx1"/>
        </a:solidFill>
        <a:latin typeface="+mn-lt"/>
        <a:ea typeface="+mn-ea"/>
        <a:cs typeface="+mn-cs"/>
      </a:defRPr>
    </a:lvl6pPr>
    <a:lvl7pPr marL="14950056" algn="l" defTabSz="4983352" rtl="0" eaLnBrk="1" latinLnBrk="0" hangingPunct="1">
      <a:defRPr sz="9800" kern="1200">
        <a:solidFill>
          <a:schemeClr val="tx1"/>
        </a:solidFill>
        <a:latin typeface="+mn-lt"/>
        <a:ea typeface="+mn-ea"/>
        <a:cs typeface="+mn-cs"/>
      </a:defRPr>
    </a:lvl7pPr>
    <a:lvl8pPr marL="17441732" algn="l" defTabSz="4983352" rtl="0" eaLnBrk="1" latinLnBrk="0" hangingPunct="1">
      <a:defRPr sz="9800" kern="1200">
        <a:solidFill>
          <a:schemeClr val="tx1"/>
        </a:solidFill>
        <a:latin typeface="+mn-lt"/>
        <a:ea typeface="+mn-ea"/>
        <a:cs typeface="+mn-cs"/>
      </a:defRPr>
    </a:lvl8pPr>
    <a:lvl9pPr marL="19933408" algn="l" defTabSz="4983352" rtl="0" eaLnBrk="1" latinLnBrk="0" hangingPunct="1">
      <a:defRPr sz="9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26" d="100"/>
          <a:sy n="26" d="100"/>
        </p:scale>
        <p:origin x="-1080" y="3462"/>
      </p:cViewPr>
      <p:guideLst>
        <p:guide orient="horz" pos="16128"/>
        <p:guide pos="113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sz="4000"/>
            </a:pPr>
            <a:r>
              <a:rPr lang="en-US" sz="4000" dirty="0"/>
              <a:t>Accessi pesso l'Unità Multidisciplinare </a:t>
            </a:r>
          </a:p>
          <a:p>
            <a:pPr algn="ctr">
              <a:defRPr sz="4000"/>
            </a:pPr>
            <a:r>
              <a:rPr lang="en-US" sz="4000" dirty="0"/>
              <a:t>(Maggio</a:t>
            </a:r>
            <a:r>
              <a:rPr lang="en-US" sz="4000" baseline="0" dirty="0"/>
              <a:t> '12-Maggio '14)</a:t>
            </a:r>
          </a:p>
          <a:p>
            <a:pPr algn="ctr">
              <a:defRPr sz="4000"/>
            </a:pPr>
            <a:endParaRPr lang="en-US" sz="4000" dirty="0"/>
          </a:p>
        </c:rich>
      </c:tx>
      <c:layout>
        <c:manualLayout>
          <c:xMode val="edge"/>
          <c:yMode val="edge"/>
          <c:x val="0.12698712054984476"/>
          <c:y val="2.8793292278310099E-2"/>
        </c:manualLayout>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dLbls>
            <c:dLbl>
              <c:idx val="1"/>
              <c:layout>
                <c:manualLayout>
                  <c:x val="-2.2482283464566981E-2"/>
                  <c:y val="-2.8026027996500436E-2"/>
                </c:manualLayout>
              </c:layout>
              <c:showLegendKey val="0"/>
              <c:showVal val="0"/>
              <c:showCatName val="0"/>
              <c:showSerName val="0"/>
              <c:showPercent val="1"/>
              <c:showBubbleSize val="0"/>
            </c:dLbl>
            <c:dLbl>
              <c:idx val="2"/>
              <c:layout>
                <c:manualLayout>
                  <c:x val="6.9153324584426953E-2"/>
                  <c:y val="-3.9691601049868769E-2"/>
                </c:manualLayout>
              </c:layout>
              <c:showLegendKey val="0"/>
              <c:showVal val="0"/>
              <c:showCatName val="0"/>
              <c:showSerName val="0"/>
              <c:showPercent val="1"/>
              <c:showBubbleSize val="0"/>
            </c:dLbl>
            <c:dLbl>
              <c:idx val="3"/>
              <c:layout>
                <c:manualLayout>
                  <c:x val="0.13003412073490814"/>
                  <c:y val="-2.6521945173519978E-2"/>
                </c:manualLayout>
              </c:layout>
              <c:showLegendKey val="0"/>
              <c:showVal val="0"/>
              <c:showCatName val="0"/>
              <c:showSerName val="0"/>
              <c:showPercent val="1"/>
              <c:showBubbleSize val="0"/>
            </c:dLbl>
            <c:txPr>
              <a:bodyPr/>
              <a:lstStyle/>
              <a:p>
                <a:pPr>
                  <a:defRPr sz="4000"/>
                </a:pPr>
                <a:endParaRPr lang="it-IT"/>
              </a:p>
            </c:txPr>
            <c:showLegendKey val="0"/>
            <c:showVal val="0"/>
            <c:showCatName val="0"/>
            <c:showSerName val="0"/>
            <c:showPercent val="1"/>
            <c:showBubbleSize val="0"/>
            <c:showLeaderLines val="1"/>
          </c:dLbls>
          <c:cat>
            <c:strRef>
              <c:f>Foglio1!$A$426:$A$429</c:f>
              <c:strCache>
                <c:ptCount val="4"/>
                <c:pt idx="0">
                  <c:v>altre diagnosi</c:v>
                </c:pt>
                <c:pt idx="1">
                  <c:v>S. Asperger</c:v>
                </c:pt>
                <c:pt idx="2">
                  <c:v>Autismo</c:v>
                </c:pt>
                <c:pt idx="3">
                  <c:v>DPS NAS</c:v>
                </c:pt>
              </c:strCache>
            </c:strRef>
          </c:cat>
          <c:val>
            <c:numRef>
              <c:f>Foglio1!$B$426:$B$429</c:f>
              <c:numCache>
                <c:formatCode>General</c:formatCode>
                <c:ptCount val="4"/>
                <c:pt idx="0">
                  <c:v>859</c:v>
                </c:pt>
                <c:pt idx="1">
                  <c:v>25</c:v>
                </c:pt>
                <c:pt idx="2">
                  <c:v>22</c:v>
                </c:pt>
                <c:pt idx="3">
                  <c:v>32</c:v>
                </c:pt>
              </c:numCache>
            </c:numRef>
          </c:val>
        </c:ser>
        <c:dLbls>
          <c:showLegendKey val="0"/>
          <c:showVal val="0"/>
          <c:showCatName val="0"/>
          <c:showSerName val="0"/>
          <c:showPercent val="1"/>
          <c:showBubbleSize val="0"/>
          <c:showLeaderLines val="1"/>
        </c:dLbls>
      </c:pie3DChart>
    </c:plotArea>
    <c:legend>
      <c:legendPos val="t"/>
      <c:layout>
        <c:manualLayout>
          <c:xMode val="edge"/>
          <c:yMode val="edge"/>
          <c:x val="3.3250780001808693E-2"/>
          <c:y val="0.1373146396079295"/>
          <c:w val="0.91674921999819126"/>
          <c:h val="0.15840095555623618"/>
        </c:manualLayout>
      </c:layout>
      <c:overlay val="0"/>
      <c:txPr>
        <a:bodyPr/>
        <a:lstStyle/>
        <a:p>
          <a:pPr>
            <a:defRPr sz="2400"/>
          </a:pPr>
          <a:endParaRPr lang="it-IT"/>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4000"/>
            </a:pPr>
            <a:r>
              <a:rPr lang="en-US" sz="4000" dirty="0"/>
              <a:t>Disturbo Autistico: </a:t>
            </a:r>
            <a:r>
              <a:rPr lang="en-US" sz="4000" dirty="0" smtClean="0"/>
              <a:t>concordanza diagnostica</a:t>
            </a:r>
            <a:endParaRPr lang="en-US" sz="4000" dirty="0"/>
          </a:p>
        </c:rich>
      </c:tx>
      <c:layout>
        <c:manualLayout>
          <c:xMode val="edge"/>
          <c:yMode val="edge"/>
          <c:x val="0.18611111111111112"/>
          <c:y val="9.9783549783549821E-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0.13182159528191534"/>
          <c:y val="0.38126674323985527"/>
          <c:w val="0.81388888888888888"/>
          <c:h val="0.48797082182908952"/>
        </c:manualLayout>
      </c:layout>
      <c:pie3DChart>
        <c:varyColors val="1"/>
        <c:ser>
          <c:idx val="0"/>
          <c:order val="0"/>
          <c:dLbls>
            <c:dLbl>
              <c:idx val="0"/>
              <c:layout>
                <c:manualLayout>
                  <c:x val="-0.17636632620779691"/>
                  <c:y val="-3.7721123045171182E-2"/>
                </c:manualLayout>
              </c:layout>
              <c:spPr/>
              <c:txPr>
                <a:bodyPr/>
                <a:lstStyle/>
                <a:p>
                  <a:pPr>
                    <a:defRPr sz="6600"/>
                  </a:pPr>
                  <a:endParaRPr lang="it-IT"/>
                </a:p>
              </c:txPr>
              <c:showLegendKey val="0"/>
              <c:showVal val="0"/>
              <c:showCatName val="0"/>
              <c:showSerName val="0"/>
              <c:showPercent val="1"/>
              <c:showBubbleSize val="0"/>
            </c:dLbl>
            <c:txPr>
              <a:bodyPr/>
              <a:lstStyle/>
              <a:p>
                <a:pPr>
                  <a:defRPr sz="4000"/>
                </a:pPr>
                <a:endParaRPr lang="it-IT"/>
              </a:p>
            </c:txPr>
            <c:showLegendKey val="0"/>
            <c:showVal val="0"/>
            <c:showCatName val="0"/>
            <c:showSerName val="0"/>
            <c:showPercent val="1"/>
            <c:showBubbleSize val="0"/>
            <c:showLeaderLines val="1"/>
          </c:dLbls>
          <c:cat>
            <c:strRef>
              <c:f>Foglio1!$A$454:$A$455</c:f>
              <c:strCache>
                <c:ptCount val="2"/>
                <c:pt idx="0">
                  <c:v>conferme diagnostiche </c:v>
                </c:pt>
                <c:pt idx="1">
                  <c:v>altre diagnosi</c:v>
                </c:pt>
              </c:strCache>
            </c:strRef>
          </c:cat>
          <c:val>
            <c:numRef>
              <c:f>Foglio1!$B$454:$B$455</c:f>
              <c:numCache>
                <c:formatCode>General</c:formatCode>
                <c:ptCount val="2"/>
                <c:pt idx="0">
                  <c:v>12</c:v>
                </c:pt>
                <c:pt idx="1">
                  <c:v>10</c:v>
                </c:pt>
              </c:numCache>
            </c:numRef>
          </c:val>
        </c:ser>
        <c:dLbls>
          <c:showLegendKey val="0"/>
          <c:showVal val="0"/>
          <c:showCatName val="0"/>
          <c:showSerName val="0"/>
          <c:showPercent val="1"/>
          <c:showBubbleSize val="0"/>
          <c:showLeaderLines val="1"/>
        </c:dLbls>
      </c:pie3DChart>
    </c:plotArea>
    <c:legend>
      <c:legendPos val="t"/>
      <c:legendEntry>
        <c:idx val="0"/>
        <c:delete val="1"/>
      </c:legendEntry>
      <c:layout>
        <c:manualLayout>
          <c:xMode val="edge"/>
          <c:yMode val="edge"/>
          <c:x val="0.10124475065616803"/>
          <c:y val="0.2551948051948052"/>
          <c:w val="0.50862160979877513"/>
          <c:h val="7.8281010328254422E-2"/>
        </c:manualLayout>
      </c:layout>
      <c:overlay val="0"/>
      <c:txPr>
        <a:bodyPr/>
        <a:lstStyle/>
        <a:p>
          <a:pPr>
            <a:defRPr sz="3200"/>
          </a:pPr>
          <a:endParaRPr lang="it-IT"/>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4000"/>
            </a:pPr>
            <a:r>
              <a:rPr lang="en-US" sz="4000" dirty="0"/>
              <a:t>S. Asperger: </a:t>
            </a:r>
            <a:r>
              <a:rPr lang="en-US" sz="4000" dirty="0" smtClean="0"/>
              <a:t>concordanza diagnostica</a:t>
            </a:r>
            <a:endParaRPr lang="en-US" sz="4000" dirty="0"/>
          </a:p>
        </c:rich>
      </c:tx>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4.1949239108515909E-3"/>
          <c:y val="0.32689780500579302"/>
          <c:w val="0.95175837502520666"/>
          <c:h val="0.56879691938990906"/>
        </c:manualLayout>
      </c:layout>
      <c:pie3DChart>
        <c:varyColors val="1"/>
        <c:ser>
          <c:idx val="0"/>
          <c:order val="0"/>
          <c:dLbls>
            <c:dLbl>
              <c:idx val="0"/>
              <c:layout>
                <c:manualLayout>
                  <c:x val="-3.3317225265927619E-2"/>
                  <c:y val="8.2278111973056567E-2"/>
                </c:manualLayout>
              </c:layout>
              <c:spPr/>
              <c:txPr>
                <a:bodyPr/>
                <a:lstStyle/>
                <a:p>
                  <a:pPr>
                    <a:defRPr sz="6600"/>
                  </a:pPr>
                  <a:endParaRPr lang="it-IT"/>
                </a:p>
              </c:txPr>
              <c:showLegendKey val="0"/>
              <c:showVal val="0"/>
              <c:showCatName val="0"/>
              <c:showSerName val="0"/>
              <c:showPercent val="1"/>
              <c:showBubbleSize val="0"/>
            </c:dLbl>
            <c:txPr>
              <a:bodyPr/>
              <a:lstStyle/>
              <a:p>
                <a:pPr>
                  <a:defRPr sz="4000"/>
                </a:pPr>
                <a:endParaRPr lang="it-IT"/>
              </a:p>
            </c:txPr>
            <c:showLegendKey val="0"/>
            <c:showVal val="0"/>
            <c:showCatName val="0"/>
            <c:showSerName val="0"/>
            <c:showPercent val="1"/>
            <c:showBubbleSize val="0"/>
            <c:showLeaderLines val="1"/>
          </c:dLbls>
          <c:cat>
            <c:strRef>
              <c:f>Foglio1!$D$475:$D$476</c:f>
              <c:strCache>
                <c:ptCount val="2"/>
                <c:pt idx="0">
                  <c:v>conferme diagnostiche</c:v>
                </c:pt>
                <c:pt idx="1">
                  <c:v>altre diagnosi</c:v>
                </c:pt>
              </c:strCache>
            </c:strRef>
          </c:cat>
          <c:val>
            <c:numRef>
              <c:f>Foglio1!$E$475:$E$476</c:f>
              <c:numCache>
                <c:formatCode>General</c:formatCode>
                <c:ptCount val="2"/>
                <c:pt idx="0">
                  <c:v>1</c:v>
                </c:pt>
                <c:pt idx="1">
                  <c:v>24</c:v>
                </c:pt>
              </c:numCache>
            </c:numRef>
          </c:val>
        </c:ser>
        <c:dLbls>
          <c:showLegendKey val="0"/>
          <c:showVal val="0"/>
          <c:showCatName val="0"/>
          <c:showSerName val="0"/>
          <c:showPercent val="1"/>
          <c:showBubbleSize val="0"/>
          <c:showLeaderLines val="1"/>
        </c:dLbls>
      </c:pie3DChart>
    </c:plotArea>
    <c:legend>
      <c:legendPos val="t"/>
      <c:layout/>
      <c:overlay val="0"/>
      <c:txPr>
        <a:bodyPr/>
        <a:lstStyle/>
        <a:p>
          <a:pPr>
            <a:defRPr sz="3200"/>
          </a:pPr>
          <a:endParaRPr lang="it-IT"/>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3600"/>
            </a:pPr>
            <a:r>
              <a:rPr lang="en-US" sz="3600" dirty="0"/>
              <a:t>S. Asperger: Diagnosi in ingresso </a:t>
            </a:r>
            <a:r>
              <a:rPr lang="en-US" sz="3600" dirty="0" smtClean="0"/>
              <a:t> (n°casi)</a:t>
            </a:r>
            <a:endParaRPr lang="en-US" sz="3600" dirty="0"/>
          </a:p>
        </c:rich>
      </c:tx>
      <c:layout>
        <c:manualLayout>
          <c:xMode val="edge"/>
          <c:yMode val="edge"/>
          <c:x val="0.15784371010674611"/>
          <c:y val="9.3946710171144282E-3"/>
        </c:manualLayout>
      </c:layout>
      <c:overlay val="0"/>
    </c:title>
    <c:autoTitleDeleted val="0"/>
    <c:view3D>
      <c:rotX val="15"/>
      <c:rotY val="20"/>
      <c:rAngAx val="1"/>
    </c:view3D>
    <c:floor>
      <c:thickness val="0"/>
    </c:floor>
    <c:sideWall>
      <c:thickness val="0"/>
    </c:sideWall>
    <c:backWall>
      <c:thickness val="0"/>
    </c:backWall>
    <c:plotArea>
      <c:layout/>
      <c:bar3DChart>
        <c:barDir val="bar"/>
        <c:grouping val="clustered"/>
        <c:varyColors val="0"/>
        <c:ser>
          <c:idx val="0"/>
          <c:order val="0"/>
          <c:invertIfNegative val="0"/>
          <c:cat>
            <c:strRef>
              <c:f>Foglio1!$I$474:$I$483</c:f>
              <c:strCache>
                <c:ptCount val="10"/>
                <c:pt idx="0">
                  <c:v>conferme diagnostiche</c:v>
                </c:pt>
                <c:pt idx="1">
                  <c:v>Disturbo Autistico</c:v>
                </c:pt>
                <c:pt idx="2">
                  <c:v>Disturbo del Linguaggio</c:v>
                </c:pt>
                <c:pt idx="3">
                  <c:v>Disturbo dell'Apprendimento</c:v>
                </c:pt>
                <c:pt idx="4">
                  <c:v>Dist. coordinazione motoria</c:v>
                </c:pt>
                <c:pt idx="5">
                  <c:v>Ritardo Cognitivo Lieve</c:v>
                </c:pt>
                <c:pt idx="6">
                  <c:v>ADHD</c:v>
                </c:pt>
                <c:pt idx="7">
                  <c:v>DPS NAS</c:v>
                </c:pt>
                <c:pt idx="8">
                  <c:v>Dist. emotività</c:v>
                </c:pt>
                <c:pt idx="9">
                  <c:v>Dist. personalità istrionico</c:v>
                </c:pt>
              </c:strCache>
            </c:strRef>
          </c:cat>
          <c:val>
            <c:numRef>
              <c:f>Foglio1!$J$474:$J$483</c:f>
              <c:numCache>
                <c:formatCode>General</c:formatCode>
                <c:ptCount val="10"/>
                <c:pt idx="0">
                  <c:v>1</c:v>
                </c:pt>
                <c:pt idx="1">
                  <c:v>1</c:v>
                </c:pt>
                <c:pt idx="2">
                  <c:v>2</c:v>
                </c:pt>
                <c:pt idx="3">
                  <c:v>4</c:v>
                </c:pt>
                <c:pt idx="4">
                  <c:v>1</c:v>
                </c:pt>
                <c:pt idx="5">
                  <c:v>1</c:v>
                </c:pt>
                <c:pt idx="6">
                  <c:v>7</c:v>
                </c:pt>
                <c:pt idx="7">
                  <c:v>2</c:v>
                </c:pt>
                <c:pt idx="8">
                  <c:v>5</c:v>
                </c:pt>
                <c:pt idx="9">
                  <c:v>1</c:v>
                </c:pt>
              </c:numCache>
            </c:numRef>
          </c:val>
        </c:ser>
        <c:dLbls>
          <c:showLegendKey val="0"/>
          <c:showVal val="1"/>
          <c:showCatName val="0"/>
          <c:showSerName val="0"/>
          <c:showPercent val="0"/>
          <c:showBubbleSize val="0"/>
        </c:dLbls>
        <c:gapWidth val="150"/>
        <c:shape val="box"/>
        <c:axId val="79550976"/>
        <c:axId val="88891968"/>
        <c:axId val="0"/>
      </c:bar3DChart>
      <c:catAx>
        <c:axId val="79550976"/>
        <c:scaling>
          <c:orientation val="minMax"/>
        </c:scaling>
        <c:delete val="0"/>
        <c:axPos val="l"/>
        <c:majorTickMark val="none"/>
        <c:minorTickMark val="none"/>
        <c:tickLblPos val="nextTo"/>
        <c:txPr>
          <a:bodyPr/>
          <a:lstStyle/>
          <a:p>
            <a:pPr>
              <a:defRPr sz="1600"/>
            </a:pPr>
            <a:endParaRPr lang="it-IT"/>
          </a:p>
        </c:txPr>
        <c:crossAx val="88891968"/>
        <c:crosses val="autoZero"/>
        <c:auto val="1"/>
        <c:lblAlgn val="ctr"/>
        <c:lblOffset val="100"/>
        <c:tickLblSkip val="1"/>
        <c:noMultiLvlLbl val="0"/>
      </c:catAx>
      <c:valAx>
        <c:axId val="88891968"/>
        <c:scaling>
          <c:orientation val="minMax"/>
        </c:scaling>
        <c:delete val="1"/>
        <c:axPos val="b"/>
        <c:numFmt formatCode="General" sourceLinked="1"/>
        <c:majorTickMark val="none"/>
        <c:minorTickMark val="none"/>
        <c:tickLblPos val="nextTo"/>
        <c:crossAx val="79550976"/>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800"/>
            </a:pPr>
            <a:r>
              <a:rPr lang="it-IT" sz="2800" dirty="0"/>
              <a:t>DPS NAS: </a:t>
            </a:r>
            <a:r>
              <a:rPr lang="it-IT" sz="2800" dirty="0" smtClean="0"/>
              <a:t>concordanza diagnostica</a:t>
            </a:r>
            <a:endParaRPr lang="it-IT" sz="2800" dirty="0"/>
          </a:p>
        </c:rich>
      </c:tx>
      <c:layout>
        <c:manualLayout>
          <c:xMode val="edge"/>
          <c:yMode val="edge"/>
          <c:x val="0.18325"/>
          <c:y val="2.3148148148148147E-2"/>
        </c:manualLayout>
      </c:layout>
      <c:overlay val="0"/>
    </c:title>
    <c:autoTitleDeleted val="0"/>
    <c:view3D>
      <c:rotX val="30"/>
      <c:rotY val="0"/>
      <c:rAngAx val="0"/>
      <c:perspective val="30"/>
    </c:view3D>
    <c:floor>
      <c:thickness val="0"/>
    </c:floor>
    <c:sideWall>
      <c:thickness val="0"/>
    </c:sideWall>
    <c:backWall>
      <c:thickness val="0"/>
    </c:backWall>
    <c:plotArea>
      <c:layout/>
      <c:pie3DChart>
        <c:varyColors val="1"/>
        <c:dLbls>
          <c:showLegendKey val="0"/>
          <c:showVal val="0"/>
          <c:showCatName val="0"/>
          <c:showSerName val="0"/>
          <c:showPercent val="1"/>
          <c:showBubbleSize val="0"/>
          <c:showLeaderLines val="1"/>
        </c:dLbls>
      </c:pie3DChart>
      <c:spPr>
        <a:noFill/>
        <a:ln w="25400">
          <a:noFill/>
        </a:ln>
      </c:spPr>
    </c:plotArea>
    <c:legend>
      <c:legendPos val="t"/>
      <c:layout/>
      <c:overlay val="0"/>
      <c:txPr>
        <a:bodyPr/>
        <a:lstStyle/>
        <a:p>
          <a:pPr>
            <a:defRPr sz="1400"/>
          </a:pPr>
          <a:endParaRPr lang="it-IT"/>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4000"/>
            </a:pPr>
            <a:r>
              <a:rPr lang="it-IT" sz="4000" dirty="0"/>
              <a:t>DPS NAS: concordanza diagnostica </a:t>
            </a:r>
          </a:p>
        </c:rich>
      </c:tx>
      <c:layout>
        <c:manualLayout>
          <c:xMode val="edge"/>
          <c:yMode val="edge"/>
          <c:x val="0.20785965642060442"/>
          <c:y val="0"/>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0"/>
          <c:y val="0.37626181937353131"/>
          <c:w val="1"/>
          <c:h val="0.59968672841230286"/>
        </c:manualLayout>
      </c:layout>
      <c:pie3DChart>
        <c:varyColors val="1"/>
        <c:ser>
          <c:idx val="0"/>
          <c:order val="0"/>
          <c:dLbls>
            <c:dLbl>
              <c:idx val="0"/>
              <c:layout>
                <c:manualLayout>
                  <c:x val="-0.21876402006308118"/>
                  <c:y val="9.1920408459673544E-2"/>
                </c:manualLayout>
              </c:layout>
              <c:spPr/>
              <c:txPr>
                <a:bodyPr/>
                <a:lstStyle/>
                <a:p>
                  <a:pPr>
                    <a:defRPr sz="6600"/>
                  </a:pPr>
                  <a:endParaRPr lang="it-IT"/>
                </a:p>
              </c:txPr>
              <c:showLegendKey val="0"/>
              <c:showVal val="0"/>
              <c:showCatName val="0"/>
              <c:showSerName val="0"/>
              <c:showPercent val="1"/>
              <c:showBubbleSize val="0"/>
            </c:dLbl>
            <c:dLbl>
              <c:idx val="2"/>
              <c:layout>
                <c:manualLayout>
                  <c:x val="4.5468947337068286E-2"/>
                  <c:y val="0.11525802451204933"/>
                </c:manualLayout>
              </c:layout>
              <c:showLegendKey val="0"/>
              <c:showVal val="0"/>
              <c:showCatName val="0"/>
              <c:showSerName val="0"/>
              <c:showPercent val="1"/>
              <c:showBubbleSize val="0"/>
            </c:dLbl>
            <c:txPr>
              <a:bodyPr/>
              <a:lstStyle/>
              <a:p>
                <a:pPr>
                  <a:defRPr sz="4000"/>
                </a:pPr>
                <a:endParaRPr lang="it-IT"/>
              </a:p>
            </c:txPr>
            <c:showLegendKey val="0"/>
            <c:showVal val="0"/>
            <c:showCatName val="0"/>
            <c:showSerName val="0"/>
            <c:showPercent val="1"/>
            <c:showBubbleSize val="0"/>
            <c:showLeaderLines val="1"/>
          </c:dLbls>
          <c:cat>
            <c:strRef>
              <c:f>Foglio1!$D$510:$D$512</c:f>
              <c:strCache>
                <c:ptCount val="3"/>
                <c:pt idx="0">
                  <c:v>conferme diagnostiche</c:v>
                </c:pt>
                <c:pt idx="1">
                  <c:v>altre diagnosi</c:v>
                </c:pt>
                <c:pt idx="2">
                  <c:v>nessuna diagnosi</c:v>
                </c:pt>
              </c:strCache>
            </c:strRef>
          </c:cat>
          <c:val>
            <c:numRef>
              <c:f>Foglio1!$E$510:$E$512</c:f>
              <c:numCache>
                <c:formatCode>General</c:formatCode>
                <c:ptCount val="3"/>
                <c:pt idx="0">
                  <c:v>10</c:v>
                </c:pt>
                <c:pt idx="1">
                  <c:v>20</c:v>
                </c:pt>
                <c:pt idx="2">
                  <c:v>2</c:v>
                </c:pt>
              </c:numCache>
            </c:numRef>
          </c:val>
        </c:ser>
        <c:dLbls>
          <c:showLegendKey val="0"/>
          <c:showVal val="0"/>
          <c:showCatName val="0"/>
          <c:showSerName val="0"/>
          <c:showPercent val="1"/>
          <c:showBubbleSize val="0"/>
          <c:showLeaderLines val="1"/>
        </c:dLbls>
      </c:pie3DChart>
    </c:plotArea>
    <c:legend>
      <c:legendPos val="t"/>
      <c:layout>
        <c:manualLayout>
          <c:xMode val="edge"/>
          <c:yMode val="edge"/>
          <c:x val="2.9831924841553861E-2"/>
          <c:y val="0.21311629258046857"/>
          <c:w val="0.96617630286196077"/>
          <c:h val="0.14287776375032121"/>
        </c:manualLayout>
      </c:layout>
      <c:overlay val="0"/>
      <c:txPr>
        <a:bodyPr/>
        <a:lstStyle/>
        <a:p>
          <a:pPr>
            <a:defRPr sz="3200"/>
          </a:pPr>
          <a:endParaRPr lang="it-IT"/>
        </a:p>
      </c:txPr>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3600"/>
            </a:pPr>
            <a:r>
              <a:rPr lang="en-US" sz="3600"/>
              <a:t>Disturbo Autistico: Diagnosi in ingresso </a:t>
            </a:r>
          </a:p>
        </c:rich>
      </c:tx>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0.17483710825168655"/>
          <c:y val="8.5980114675605152E-2"/>
          <c:w val="0.81318262868144153"/>
          <c:h val="0.88605889995962506"/>
        </c:manualLayout>
      </c:layout>
      <c:bar3DChart>
        <c:barDir val="bar"/>
        <c:grouping val="clustered"/>
        <c:varyColors val="0"/>
        <c:ser>
          <c:idx val="0"/>
          <c:order val="0"/>
          <c:invertIfNegative val="0"/>
          <c:cat>
            <c:strRef>
              <c:f>Foglio1!$A$441:$A$448</c:f>
              <c:strCache>
                <c:ptCount val="8"/>
                <c:pt idx="0">
                  <c:v>conferme diagnostiche</c:v>
                </c:pt>
                <c:pt idx="1">
                  <c:v>DPS NAS</c:v>
                </c:pt>
                <c:pt idx="2">
                  <c:v>Rit. Ling.</c:v>
                </c:pt>
                <c:pt idx="3">
                  <c:v>ADHD</c:v>
                </c:pt>
                <c:pt idx="4">
                  <c:v>Rit. Cogn.</c:v>
                </c:pt>
                <c:pt idx="5">
                  <c:v>D. Personal.</c:v>
                </c:pt>
                <c:pt idx="6">
                  <c:v>Dist. evol. Misti</c:v>
                </c:pt>
                <c:pt idx="7">
                  <c:v>nessuna diagnosi</c:v>
                </c:pt>
              </c:strCache>
            </c:strRef>
          </c:cat>
          <c:val>
            <c:numRef>
              <c:f>Foglio1!$B$441:$B$448</c:f>
              <c:numCache>
                <c:formatCode>General</c:formatCode>
                <c:ptCount val="8"/>
                <c:pt idx="0">
                  <c:v>12</c:v>
                </c:pt>
                <c:pt idx="1">
                  <c:v>1</c:v>
                </c:pt>
                <c:pt idx="2">
                  <c:v>3</c:v>
                </c:pt>
                <c:pt idx="3">
                  <c:v>1</c:v>
                </c:pt>
                <c:pt idx="4">
                  <c:v>2</c:v>
                </c:pt>
                <c:pt idx="5">
                  <c:v>1</c:v>
                </c:pt>
                <c:pt idx="6">
                  <c:v>1</c:v>
                </c:pt>
                <c:pt idx="7">
                  <c:v>1</c:v>
                </c:pt>
              </c:numCache>
            </c:numRef>
          </c:val>
        </c:ser>
        <c:dLbls>
          <c:showLegendKey val="0"/>
          <c:showVal val="1"/>
          <c:showCatName val="0"/>
          <c:showSerName val="0"/>
          <c:showPercent val="0"/>
          <c:showBubbleSize val="0"/>
        </c:dLbls>
        <c:gapWidth val="56"/>
        <c:gapDepth val="204"/>
        <c:shape val="box"/>
        <c:axId val="222823424"/>
        <c:axId val="41135488"/>
        <c:axId val="0"/>
      </c:bar3DChart>
      <c:catAx>
        <c:axId val="222823424"/>
        <c:scaling>
          <c:orientation val="minMax"/>
        </c:scaling>
        <c:delete val="0"/>
        <c:axPos val="l"/>
        <c:majorTickMark val="none"/>
        <c:minorTickMark val="none"/>
        <c:tickLblPos val="nextTo"/>
        <c:txPr>
          <a:bodyPr/>
          <a:lstStyle/>
          <a:p>
            <a:pPr>
              <a:defRPr sz="1600"/>
            </a:pPr>
            <a:endParaRPr lang="it-IT"/>
          </a:p>
        </c:txPr>
        <c:crossAx val="41135488"/>
        <c:crosses val="autoZero"/>
        <c:auto val="1"/>
        <c:lblAlgn val="ctr"/>
        <c:lblOffset val="100"/>
        <c:noMultiLvlLbl val="0"/>
      </c:catAx>
      <c:valAx>
        <c:axId val="41135488"/>
        <c:scaling>
          <c:orientation val="minMax"/>
        </c:scaling>
        <c:delete val="1"/>
        <c:axPos val="b"/>
        <c:numFmt formatCode="General" sourceLinked="1"/>
        <c:majorTickMark val="none"/>
        <c:minorTickMark val="none"/>
        <c:tickLblPos val="nextTo"/>
        <c:crossAx val="222823424"/>
        <c:crosses val="autoZero"/>
        <c:crossBetween val="between"/>
      </c:valAx>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3600"/>
            </a:pPr>
            <a:r>
              <a:rPr lang="en-US" sz="3600"/>
              <a:t>DPS</a:t>
            </a:r>
            <a:r>
              <a:rPr lang="en-US" sz="3600" baseline="0"/>
              <a:t> NAS: Diagnosi in ingresso</a:t>
            </a:r>
            <a:endParaRPr lang="en-US" sz="3600"/>
          </a:p>
        </c:rich>
      </c:tx>
      <c:layout>
        <c:manualLayout>
          <c:xMode val="edge"/>
          <c:yMode val="edge"/>
          <c:x val="0.20547222222222222"/>
          <c:y val="5.5555555555555552E-2"/>
        </c:manualLayout>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0.30239260717410321"/>
          <c:y val="0.2452548118985127"/>
          <c:w val="0.66705183727034123"/>
          <c:h val="0.75474518810148727"/>
        </c:manualLayout>
      </c:layout>
      <c:bar3DChart>
        <c:barDir val="bar"/>
        <c:grouping val="clustered"/>
        <c:varyColors val="0"/>
        <c:ser>
          <c:idx val="0"/>
          <c:order val="0"/>
          <c:invertIfNegative val="0"/>
          <c:cat>
            <c:strRef>
              <c:f>Foglio1!$H$510:$H$515</c:f>
              <c:strCache>
                <c:ptCount val="6"/>
                <c:pt idx="0">
                  <c:v>conferme diagnostiche</c:v>
                </c:pt>
                <c:pt idx="1">
                  <c:v>ansia/emotività</c:v>
                </c:pt>
                <c:pt idx="2">
                  <c:v>Ritardo cognitivo</c:v>
                </c:pt>
                <c:pt idx="3">
                  <c:v>Rit. Linguaggio</c:v>
                </c:pt>
                <c:pt idx="4">
                  <c:v>Dist. Spec. Appr.</c:v>
                </c:pt>
                <c:pt idx="5">
                  <c:v>nessuna diagnosi</c:v>
                </c:pt>
              </c:strCache>
            </c:strRef>
          </c:cat>
          <c:val>
            <c:numRef>
              <c:f>Foglio1!$I$510:$I$515</c:f>
              <c:numCache>
                <c:formatCode>General</c:formatCode>
                <c:ptCount val="6"/>
                <c:pt idx="0">
                  <c:v>10</c:v>
                </c:pt>
                <c:pt idx="1">
                  <c:v>4</c:v>
                </c:pt>
                <c:pt idx="2">
                  <c:v>10</c:v>
                </c:pt>
                <c:pt idx="3">
                  <c:v>4</c:v>
                </c:pt>
                <c:pt idx="4">
                  <c:v>2</c:v>
                </c:pt>
                <c:pt idx="5">
                  <c:v>2</c:v>
                </c:pt>
              </c:numCache>
            </c:numRef>
          </c:val>
        </c:ser>
        <c:dLbls>
          <c:showLegendKey val="0"/>
          <c:showVal val="1"/>
          <c:showCatName val="0"/>
          <c:showSerName val="0"/>
          <c:showPercent val="0"/>
          <c:showBubbleSize val="0"/>
        </c:dLbls>
        <c:gapWidth val="150"/>
        <c:shape val="box"/>
        <c:axId val="41236992"/>
        <c:axId val="41128448"/>
        <c:axId val="0"/>
      </c:bar3DChart>
      <c:catAx>
        <c:axId val="41236992"/>
        <c:scaling>
          <c:orientation val="minMax"/>
        </c:scaling>
        <c:delete val="0"/>
        <c:axPos val="l"/>
        <c:majorTickMark val="none"/>
        <c:minorTickMark val="none"/>
        <c:tickLblPos val="nextTo"/>
        <c:txPr>
          <a:bodyPr/>
          <a:lstStyle/>
          <a:p>
            <a:pPr>
              <a:defRPr sz="1600"/>
            </a:pPr>
            <a:endParaRPr lang="it-IT"/>
          </a:p>
        </c:txPr>
        <c:crossAx val="41128448"/>
        <c:crosses val="autoZero"/>
        <c:auto val="1"/>
        <c:lblAlgn val="ctr"/>
        <c:lblOffset val="100"/>
        <c:noMultiLvlLbl val="0"/>
      </c:catAx>
      <c:valAx>
        <c:axId val="41128448"/>
        <c:scaling>
          <c:orientation val="minMax"/>
        </c:scaling>
        <c:delete val="1"/>
        <c:axPos val="b"/>
        <c:numFmt formatCode="General" sourceLinked="1"/>
        <c:majorTickMark val="out"/>
        <c:minorTickMark val="none"/>
        <c:tickLblPos val="nextTo"/>
        <c:crossAx val="41236992"/>
        <c:crosses val="autoZero"/>
        <c:crossBetween val="between"/>
      </c:valAx>
    </c:plotArea>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2700337" y="15907178"/>
            <a:ext cx="30603826" cy="10976186"/>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5400676" y="29016960"/>
            <a:ext cx="25203150" cy="13086080"/>
          </a:xfrm>
        </p:spPr>
        <p:txBody>
          <a:bodyPr/>
          <a:lstStyle>
            <a:lvl1pPr marL="0" indent="0" algn="ctr">
              <a:buNone/>
              <a:defRPr>
                <a:solidFill>
                  <a:schemeClr val="tx1">
                    <a:tint val="75000"/>
                  </a:schemeClr>
                </a:solidFill>
              </a:defRPr>
            </a:lvl1pPr>
            <a:lvl2pPr marL="2491676" indent="0" algn="ctr">
              <a:buNone/>
              <a:defRPr>
                <a:solidFill>
                  <a:schemeClr val="tx1">
                    <a:tint val="75000"/>
                  </a:schemeClr>
                </a:solidFill>
              </a:defRPr>
            </a:lvl2pPr>
            <a:lvl3pPr marL="4983352" indent="0" algn="ctr">
              <a:buNone/>
              <a:defRPr>
                <a:solidFill>
                  <a:schemeClr val="tx1">
                    <a:tint val="75000"/>
                  </a:schemeClr>
                </a:solidFill>
              </a:defRPr>
            </a:lvl3pPr>
            <a:lvl4pPr marL="7475028" indent="0" algn="ctr">
              <a:buNone/>
              <a:defRPr>
                <a:solidFill>
                  <a:schemeClr val="tx1">
                    <a:tint val="75000"/>
                  </a:schemeClr>
                </a:solidFill>
              </a:defRPr>
            </a:lvl4pPr>
            <a:lvl5pPr marL="9966704" indent="0" algn="ctr">
              <a:buNone/>
              <a:defRPr>
                <a:solidFill>
                  <a:schemeClr val="tx1">
                    <a:tint val="75000"/>
                  </a:schemeClr>
                </a:solidFill>
              </a:defRPr>
            </a:lvl5pPr>
            <a:lvl6pPr marL="12458380" indent="0" algn="ctr">
              <a:buNone/>
              <a:defRPr>
                <a:solidFill>
                  <a:schemeClr val="tx1">
                    <a:tint val="75000"/>
                  </a:schemeClr>
                </a:solidFill>
              </a:defRPr>
            </a:lvl6pPr>
            <a:lvl7pPr marL="14950056" indent="0" algn="ctr">
              <a:buNone/>
              <a:defRPr>
                <a:solidFill>
                  <a:schemeClr val="tx1">
                    <a:tint val="75000"/>
                  </a:schemeClr>
                </a:solidFill>
              </a:defRPr>
            </a:lvl7pPr>
            <a:lvl8pPr marL="17441732" indent="0" algn="ctr">
              <a:buNone/>
              <a:defRPr>
                <a:solidFill>
                  <a:schemeClr val="tx1">
                    <a:tint val="75000"/>
                  </a:schemeClr>
                </a:solidFill>
              </a:defRPr>
            </a:lvl8pPr>
            <a:lvl9pPr marL="19933408"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9EA1AC85-8D08-4F13-AE85-7F467BF41922}" type="datetimeFigureOut">
              <a:rPr lang="it-IT" smtClean="0"/>
              <a:t>30/05/2014</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4C563DB7-419F-4CFC-AE54-3C369DA18430}" type="slidenum">
              <a:rPr lang="it-IT" smtClean="0"/>
              <a:t>‹N›</a:t>
            </a:fld>
            <a:endParaRPr lang="it-IT" dirty="0"/>
          </a:p>
        </p:txBody>
      </p:sp>
    </p:spTree>
    <p:extLst>
      <p:ext uri="{BB962C8B-B14F-4D97-AF65-F5344CB8AC3E}">
        <p14:creationId xmlns:p14="http://schemas.microsoft.com/office/powerpoint/2010/main" val="2798424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EA1AC85-8D08-4F13-AE85-7F467BF41922}" type="datetimeFigureOut">
              <a:rPr lang="it-IT" smtClean="0"/>
              <a:t>30/05/2014</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4C563DB7-419F-4CFC-AE54-3C369DA18430}" type="slidenum">
              <a:rPr lang="it-IT" smtClean="0"/>
              <a:t>‹N›</a:t>
            </a:fld>
            <a:endParaRPr lang="it-IT" dirty="0"/>
          </a:p>
        </p:txBody>
      </p:sp>
    </p:spTree>
    <p:extLst>
      <p:ext uri="{BB962C8B-B14F-4D97-AF65-F5344CB8AC3E}">
        <p14:creationId xmlns:p14="http://schemas.microsoft.com/office/powerpoint/2010/main" val="4108176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26103264" y="2050634"/>
            <a:ext cx="8101013" cy="43691386"/>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1800224" y="2050634"/>
            <a:ext cx="23702963" cy="43691386"/>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EA1AC85-8D08-4F13-AE85-7F467BF41922}" type="datetimeFigureOut">
              <a:rPr lang="it-IT" smtClean="0"/>
              <a:t>30/05/2014</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4C563DB7-419F-4CFC-AE54-3C369DA18430}" type="slidenum">
              <a:rPr lang="it-IT" smtClean="0"/>
              <a:t>‹N›</a:t>
            </a:fld>
            <a:endParaRPr lang="it-IT" dirty="0"/>
          </a:p>
        </p:txBody>
      </p:sp>
    </p:spTree>
    <p:extLst>
      <p:ext uri="{BB962C8B-B14F-4D97-AF65-F5344CB8AC3E}">
        <p14:creationId xmlns:p14="http://schemas.microsoft.com/office/powerpoint/2010/main" val="4228911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EA1AC85-8D08-4F13-AE85-7F467BF41922}" type="datetimeFigureOut">
              <a:rPr lang="it-IT" smtClean="0"/>
              <a:t>30/05/2014</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4C563DB7-419F-4CFC-AE54-3C369DA18430}" type="slidenum">
              <a:rPr lang="it-IT" smtClean="0"/>
              <a:t>‹N›</a:t>
            </a:fld>
            <a:endParaRPr lang="it-IT" dirty="0"/>
          </a:p>
        </p:txBody>
      </p:sp>
    </p:spTree>
    <p:extLst>
      <p:ext uri="{BB962C8B-B14F-4D97-AF65-F5344CB8AC3E}">
        <p14:creationId xmlns:p14="http://schemas.microsoft.com/office/powerpoint/2010/main" val="1070894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2844107" y="32904858"/>
            <a:ext cx="30603826" cy="10170160"/>
          </a:xfrm>
        </p:spPr>
        <p:txBody>
          <a:bodyPr anchor="t"/>
          <a:lstStyle>
            <a:lvl1pPr algn="l">
              <a:defRPr sz="218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2844107" y="21703461"/>
            <a:ext cx="30603826" cy="11201397"/>
          </a:xfrm>
        </p:spPr>
        <p:txBody>
          <a:bodyPr anchor="b"/>
          <a:lstStyle>
            <a:lvl1pPr marL="0" indent="0">
              <a:buNone/>
              <a:defRPr sz="11000">
                <a:solidFill>
                  <a:schemeClr val="tx1">
                    <a:tint val="75000"/>
                  </a:schemeClr>
                </a:solidFill>
              </a:defRPr>
            </a:lvl1pPr>
            <a:lvl2pPr marL="2491676" indent="0">
              <a:buNone/>
              <a:defRPr sz="9800">
                <a:solidFill>
                  <a:schemeClr val="tx1">
                    <a:tint val="75000"/>
                  </a:schemeClr>
                </a:solidFill>
              </a:defRPr>
            </a:lvl2pPr>
            <a:lvl3pPr marL="4983352" indent="0">
              <a:buNone/>
              <a:defRPr sz="8700">
                <a:solidFill>
                  <a:schemeClr val="tx1">
                    <a:tint val="75000"/>
                  </a:schemeClr>
                </a:solidFill>
              </a:defRPr>
            </a:lvl3pPr>
            <a:lvl4pPr marL="7475028" indent="0">
              <a:buNone/>
              <a:defRPr sz="7700">
                <a:solidFill>
                  <a:schemeClr val="tx1">
                    <a:tint val="75000"/>
                  </a:schemeClr>
                </a:solidFill>
              </a:defRPr>
            </a:lvl4pPr>
            <a:lvl5pPr marL="9966704" indent="0">
              <a:buNone/>
              <a:defRPr sz="7700">
                <a:solidFill>
                  <a:schemeClr val="tx1">
                    <a:tint val="75000"/>
                  </a:schemeClr>
                </a:solidFill>
              </a:defRPr>
            </a:lvl5pPr>
            <a:lvl6pPr marL="12458380" indent="0">
              <a:buNone/>
              <a:defRPr sz="7700">
                <a:solidFill>
                  <a:schemeClr val="tx1">
                    <a:tint val="75000"/>
                  </a:schemeClr>
                </a:solidFill>
              </a:defRPr>
            </a:lvl6pPr>
            <a:lvl7pPr marL="14950056" indent="0">
              <a:buNone/>
              <a:defRPr sz="7700">
                <a:solidFill>
                  <a:schemeClr val="tx1">
                    <a:tint val="75000"/>
                  </a:schemeClr>
                </a:solidFill>
              </a:defRPr>
            </a:lvl7pPr>
            <a:lvl8pPr marL="17441732" indent="0">
              <a:buNone/>
              <a:defRPr sz="7700">
                <a:solidFill>
                  <a:schemeClr val="tx1">
                    <a:tint val="75000"/>
                  </a:schemeClr>
                </a:solidFill>
              </a:defRPr>
            </a:lvl8pPr>
            <a:lvl9pPr marL="19933408" indent="0">
              <a:buNone/>
              <a:defRPr sz="77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9EA1AC85-8D08-4F13-AE85-7F467BF41922}" type="datetimeFigureOut">
              <a:rPr lang="it-IT" smtClean="0"/>
              <a:t>30/05/2014</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4C563DB7-419F-4CFC-AE54-3C369DA18430}" type="slidenum">
              <a:rPr lang="it-IT" smtClean="0"/>
              <a:t>‹N›</a:t>
            </a:fld>
            <a:endParaRPr lang="it-IT" dirty="0"/>
          </a:p>
        </p:txBody>
      </p:sp>
    </p:spTree>
    <p:extLst>
      <p:ext uri="{BB962C8B-B14F-4D97-AF65-F5344CB8AC3E}">
        <p14:creationId xmlns:p14="http://schemas.microsoft.com/office/powerpoint/2010/main" val="1390608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1800227" y="11948164"/>
            <a:ext cx="15901987" cy="33793857"/>
          </a:xfrm>
        </p:spPr>
        <p:txBody>
          <a:bodyPr/>
          <a:lstStyle>
            <a:lvl1pPr>
              <a:defRPr sz="15200"/>
            </a:lvl1pPr>
            <a:lvl2pPr>
              <a:defRPr sz="13100"/>
            </a:lvl2pPr>
            <a:lvl3pPr>
              <a:defRPr sz="11000"/>
            </a:lvl3pPr>
            <a:lvl4pPr>
              <a:defRPr sz="9800"/>
            </a:lvl4pPr>
            <a:lvl5pPr>
              <a:defRPr sz="9800"/>
            </a:lvl5pPr>
            <a:lvl6pPr>
              <a:defRPr sz="9800"/>
            </a:lvl6pPr>
            <a:lvl7pPr>
              <a:defRPr sz="9800"/>
            </a:lvl7pPr>
            <a:lvl8pPr>
              <a:defRPr sz="9800"/>
            </a:lvl8pPr>
            <a:lvl9pPr>
              <a:defRPr sz="9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18302288" y="11948164"/>
            <a:ext cx="15901987" cy="33793857"/>
          </a:xfrm>
        </p:spPr>
        <p:txBody>
          <a:bodyPr/>
          <a:lstStyle>
            <a:lvl1pPr>
              <a:defRPr sz="15200"/>
            </a:lvl1pPr>
            <a:lvl2pPr>
              <a:defRPr sz="13100"/>
            </a:lvl2pPr>
            <a:lvl3pPr>
              <a:defRPr sz="11000"/>
            </a:lvl3pPr>
            <a:lvl4pPr>
              <a:defRPr sz="9800"/>
            </a:lvl4pPr>
            <a:lvl5pPr>
              <a:defRPr sz="9800"/>
            </a:lvl5pPr>
            <a:lvl6pPr>
              <a:defRPr sz="9800"/>
            </a:lvl6pPr>
            <a:lvl7pPr>
              <a:defRPr sz="9800"/>
            </a:lvl7pPr>
            <a:lvl8pPr>
              <a:defRPr sz="9800"/>
            </a:lvl8pPr>
            <a:lvl9pPr>
              <a:defRPr sz="9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9EA1AC85-8D08-4F13-AE85-7F467BF41922}" type="datetimeFigureOut">
              <a:rPr lang="it-IT" smtClean="0"/>
              <a:t>30/05/2014</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4C563DB7-419F-4CFC-AE54-3C369DA18430}" type="slidenum">
              <a:rPr lang="it-IT" smtClean="0"/>
              <a:t>‹N›</a:t>
            </a:fld>
            <a:endParaRPr lang="it-IT" dirty="0"/>
          </a:p>
        </p:txBody>
      </p:sp>
    </p:spTree>
    <p:extLst>
      <p:ext uri="{BB962C8B-B14F-4D97-AF65-F5344CB8AC3E}">
        <p14:creationId xmlns:p14="http://schemas.microsoft.com/office/powerpoint/2010/main" val="3556231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1800226" y="11462178"/>
            <a:ext cx="15908240" cy="4776890"/>
          </a:xfrm>
        </p:spPr>
        <p:txBody>
          <a:bodyPr anchor="b"/>
          <a:lstStyle>
            <a:lvl1pPr marL="0" indent="0">
              <a:buNone/>
              <a:defRPr sz="13100" b="1"/>
            </a:lvl1pPr>
            <a:lvl2pPr marL="2491676" indent="0">
              <a:buNone/>
              <a:defRPr sz="11000" b="1"/>
            </a:lvl2pPr>
            <a:lvl3pPr marL="4983352" indent="0">
              <a:buNone/>
              <a:defRPr sz="9800" b="1"/>
            </a:lvl3pPr>
            <a:lvl4pPr marL="7475028" indent="0">
              <a:buNone/>
              <a:defRPr sz="8700" b="1"/>
            </a:lvl4pPr>
            <a:lvl5pPr marL="9966704" indent="0">
              <a:buNone/>
              <a:defRPr sz="8700" b="1"/>
            </a:lvl5pPr>
            <a:lvl6pPr marL="12458380" indent="0">
              <a:buNone/>
              <a:defRPr sz="8700" b="1"/>
            </a:lvl6pPr>
            <a:lvl7pPr marL="14950056" indent="0">
              <a:buNone/>
              <a:defRPr sz="8700" b="1"/>
            </a:lvl7pPr>
            <a:lvl8pPr marL="17441732" indent="0">
              <a:buNone/>
              <a:defRPr sz="8700" b="1"/>
            </a:lvl8pPr>
            <a:lvl9pPr marL="19933408" indent="0">
              <a:buNone/>
              <a:defRPr sz="8700" b="1"/>
            </a:lvl9pPr>
          </a:lstStyle>
          <a:p>
            <a:pPr lvl="0"/>
            <a:r>
              <a:rPr lang="it-IT" smtClean="0"/>
              <a:t>Fare clic per modificare stili del testo dello schema</a:t>
            </a:r>
          </a:p>
        </p:txBody>
      </p:sp>
      <p:sp>
        <p:nvSpPr>
          <p:cNvPr id="4" name="Segnaposto contenuto 3"/>
          <p:cNvSpPr>
            <a:spLocks noGrp="1"/>
          </p:cNvSpPr>
          <p:nvPr>
            <p:ph sz="half" idx="2"/>
          </p:nvPr>
        </p:nvSpPr>
        <p:spPr>
          <a:xfrm>
            <a:off x="1800226" y="16239067"/>
            <a:ext cx="15908240" cy="29502950"/>
          </a:xfrm>
        </p:spPr>
        <p:txBody>
          <a:bodyPr/>
          <a:lstStyle>
            <a:lvl1pPr>
              <a:defRPr sz="13100"/>
            </a:lvl1pPr>
            <a:lvl2pPr>
              <a:defRPr sz="11000"/>
            </a:lvl2pPr>
            <a:lvl3pPr>
              <a:defRPr sz="9800"/>
            </a:lvl3pPr>
            <a:lvl4pPr>
              <a:defRPr sz="8700"/>
            </a:lvl4pPr>
            <a:lvl5pPr>
              <a:defRPr sz="8700"/>
            </a:lvl5pPr>
            <a:lvl6pPr>
              <a:defRPr sz="8700"/>
            </a:lvl6pPr>
            <a:lvl7pPr>
              <a:defRPr sz="8700"/>
            </a:lvl7pPr>
            <a:lvl8pPr>
              <a:defRPr sz="8700"/>
            </a:lvl8pPr>
            <a:lvl9pPr>
              <a:defRPr sz="87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18289788" y="11462178"/>
            <a:ext cx="15914489" cy="4776890"/>
          </a:xfrm>
        </p:spPr>
        <p:txBody>
          <a:bodyPr anchor="b"/>
          <a:lstStyle>
            <a:lvl1pPr marL="0" indent="0">
              <a:buNone/>
              <a:defRPr sz="13100" b="1"/>
            </a:lvl1pPr>
            <a:lvl2pPr marL="2491676" indent="0">
              <a:buNone/>
              <a:defRPr sz="11000" b="1"/>
            </a:lvl2pPr>
            <a:lvl3pPr marL="4983352" indent="0">
              <a:buNone/>
              <a:defRPr sz="9800" b="1"/>
            </a:lvl3pPr>
            <a:lvl4pPr marL="7475028" indent="0">
              <a:buNone/>
              <a:defRPr sz="8700" b="1"/>
            </a:lvl4pPr>
            <a:lvl5pPr marL="9966704" indent="0">
              <a:buNone/>
              <a:defRPr sz="8700" b="1"/>
            </a:lvl5pPr>
            <a:lvl6pPr marL="12458380" indent="0">
              <a:buNone/>
              <a:defRPr sz="8700" b="1"/>
            </a:lvl6pPr>
            <a:lvl7pPr marL="14950056" indent="0">
              <a:buNone/>
              <a:defRPr sz="8700" b="1"/>
            </a:lvl7pPr>
            <a:lvl8pPr marL="17441732" indent="0">
              <a:buNone/>
              <a:defRPr sz="8700" b="1"/>
            </a:lvl8pPr>
            <a:lvl9pPr marL="19933408" indent="0">
              <a:buNone/>
              <a:defRPr sz="87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18289788" y="16239067"/>
            <a:ext cx="15914489" cy="29502950"/>
          </a:xfrm>
        </p:spPr>
        <p:txBody>
          <a:bodyPr/>
          <a:lstStyle>
            <a:lvl1pPr>
              <a:defRPr sz="13100"/>
            </a:lvl1pPr>
            <a:lvl2pPr>
              <a:defRPr sz="11000"/>
            </a:lvl2pPr>
            <a:lvl3pPr>
              <a:defRPr sz="9800"/>
            </a:lvl3pPr>
            <a:lvl4pPr>
              <a:defRPr sz="8700"/>
            </a:lvl4pPr>
            <a:lvl5pPr>
              <a:defRPr sz="8700"/>
            </a:lvl5pPr>
            <a:lvl6pPr>
              <a:defRPr sz="8700"/>
            </a:lvl6pPr>
            <a:lvl7pPr>
              <a:defRPr sz="8700"/>
            </a:lvl7pPr>
            <a:lvl8pPr>
              <a:defRPr sz="8700"/>
            </a:lvl8pPr>
            <a:lvl9pPr>
              <a:defRPr sz="87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9EA1AC85-8D08-4F13-AE85-7F467BF41922}" type="datetimeFigureOut">
              <a:rPr lang="it-IT" smtClean="0"/>
              <a:t>30/05/2014</a:t>
            </a:fld>
            <a:endParaRPr lang="it-IT" dirty="0"/>
          </a:p>
        </p:txBody>
      </p:sp>
      <p:sp>
        <p:nvSpPr>
          <p:cNvPr id="8" name="Segnaposto piè di pagina 7"/>
          <p:cNvSpPr>
            <a:spLocks noGrp="1"/>
          </p:cNvSpPr>
          <p:nvPr>
            <p:ph type="ftr" sz="quarter" idx="11"/>
          </p:nvPr>
        </p:nvSpPr>
        <p:spPr/>
        <p:txBody>
          <a:bodyPr/>
          <a:lstStyle/>
          <a:p>
            <a:endParaRPr lang="it-IT" dirty="0"/>
          </a:p>
        </p:txBody>
      </p:sp>
      <p:sp>
        <p:nvSpPr>
          <p:cNvPr id="9" name="Segnaposto numero diapositiva 8"/>
          <p:cNvSpPr>
            <a:spLocks noGrp="1"/>
          </p:cNvSpPr>
          <p:nvPr>
            <p:ph type="sldNum" sz="quarter" idx="12"/>
          </p:nvPr>
        </p:nvSpPr>
        <p:spPr/>
        <p:txBody>
          <a:bodyPr/>
          <a:lstStyle/>
          <a:p>
            <a:fld id="{4C563DB7-419F-4CFC-AE54-3C369DA18430}" type="slidenum">
              <a:rPr lang="it-IT" smtClean="0"/>
              <a:t>‹N›</a:t>
            </a:fld>
            <a:endParaRPr lang="it-IT" dirty="0"/>
          </a:p>
        </p:txBody>
      </p:sp>
    </p:spTree>
    <p:extLst>
      <p:ext uri="{BB962C8B-B14F-4D97-AF65-F5344CB8AC3E}">
        <p14:creationId xmlns:p14="http://schemas.microsoft.com/office/powerpoint/2010/main" val="1128213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9EA1AC85-8D08-4F13-AE85-7F467BF41922}" type="datetimeFigureOut">
              <a:rPr lang="it-IT" smtClean="0"/>
              <a:t>30/05/2014</a:t>
            </a:fld>
            <a:endParaRPr lang="it-IT" dirty="0"/>
          </a:p>
        </p:txBody>
      </p:sp>
      <p:sp>
        <p:nvSpPr>
          <p:cNvPr id="4" name="Segnaposto piè di pagina 3"/>
          <p:cNvSpPr>
            <a:spLocks noGrp="1"/>
          </p:cNvSpPr>
          <p:nvPr>
            <p:ph type="ftr" sz="quarter" idx="11"/>
          </p:nvPr>
        </p:nvSpPr>
        <p:spPr/>
        <p:txBody>
          <a:bodyPr/>
          <a:lstStyle/>
          <a:p>
            <a:endParaRPr lang="it-IT" dirty="0"/>
          </a:p>
        </p:txBody>
      </p:sp>
      <p:sp>
        <p:nvSpPr>
          <p:cNvPr id="5" name="Segnaposto numero diapositiva 4"/>
          <p:cNvSpPr>
            <a:spLocks noGrp="1"/>
          </p:cNvSpPr>
          <p:nvPr>
            <p:ph type="sldNum" sz="quarter" idx="12"/>
          </p:nvPr>
        </p:nvSpPr>
        <p:spPr/>
        <p:txBody>
          <a:bodyPr/>
          <a:lstStyle/>
          <a:p>
            <a:fld id="{4C563DB7-419F-4CFC-AE54-3C369DA18430}" type="slidenum">
              <a:rPr lang="it-IT" smtClean="0"/>
              <a:t>‹N›</a:t>
            </a:fld>
            <a:endParaRPr lang="it-IT" dirty="0"/>
          </a:p>
        </p:txBody>
      </p:sp>
    </p:spTree>
    <p:extLst>
      <p:ext uri="{BB962C8B-B14F-4D97-AF65-F5344CB8AC3E}">
        <p14:creationId xmlns:p14="http://schemas.microsoft.com/office/powerpoint/2010/main" val="1670761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EA1AC85-8D08-4F13-AE85-7F467BF41922}" type="datetimeFigureOut">
              <a:rPr lang="it-IT" smtClean="0"/>
              <a:t>30/05/2014</a:t>
            </a:fld>
            <a:endParaRPr lang="it-IT" dirty="0"/>
          </a:p>
        </p:txBody>
      </p:sp>
      <p:sp>
        <p:nvSpPr>
          <p:cNvPr id="3" name="Segnaposto piè di pagina 2"/>
          <p:cNvSpPr>
            <a:spLocks noGrp="1"/>
          </p:cNvSpPr>
          <p:nvPr>
            <p:ph type="ftr" sz="quarter" idx="11"/>
          </p:nvPr>
        </p:nvSpPr>
        <p:spPr/>
        <p:txBody>
          <a:bodyPr/>
          <a:lstStyle/>
          <a:p>
            <a:endParaRPr lang="it-IT" dirty="0"/>
          </a:p>
        </p:txBody>
      </p:sp>
      <p:sp>
        <p:nvSpPr>
          <p:cNvPr id="4" name="Segnaposto numero diapositiva 3"/>
          <p:cNvSpPr>
            <a:spLocks noGrp="1"/>
          </p:cNvSpPr>
          <p:nvPr>
            <p:ph type="sldNum" sz="quarter" idx="12"/>
          </p:nvPr>
        </p:nvSpPr>
        <p:spPr/>
        <p:txBody>
          <a:bodyPr/>
          <a:lstStyle/>
          <a:p>
            <a:fld id="{4C563DB7-419F-4CFC-AE54-3C369DA18430}" type="slidenum">
              <a:rPr lang="it-IT" smtClean="0"/>
              <a:t>‹N›</a:t>
            </a:fld>
            <a:endParaRPr lang="it-IT" dirty="0"/>
          </a:p>
        </p:txBody>
      </p:sp>
    </p:spTree>
    <p:extLst>
      <p:ext uri="{BB962C8B-B14F-4D97-AF65-F5344CB8AC3E}">
        <p14:creationId xmlns:p14="http://schemas.microsoft.com/office/powerpoint/2010/main" val="731069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800228" y="2038773"/>
            <a:ext cx="11845233" cy="8676641"/>
          </a:xfrm>
        </p:spPr>
        <p:txBody>
          <a:bodyPr anchor="b"/>
          <a:lstStyle>
            <a:lvl1pPr algn="l">
              <a:defRPr sz="11000" b="1"/>
            </a:lvl1pPr>
          </a:lstStyle>
          <a:p>
            <a:r>
              <a:rPr lang="it-IT" smtClean="0"/>
              <a:t>Fare clic per modificare lo stile del titolo</a:t>
            </a:r>
            <a:endParaRPr lang="it-IT"/>
          </a:p>
        </p:txBody>
      </p:sp>
      <p:sp>
        <p:nvSpPr>
          <p:cNvPr id="3" name="Segnaposto contenuto 2"/>
          <p:cNvSpPr>
            <a:spLocks noGrp="1"/>
          </p:cNvSpPr>
          <p:nvPr>
            <p:ph idx="1"/>
          </p:nvPr>
        </p:nvSpPr>
        <p:spPr>
          <a:xfrm>
            <a:off x="14076761" y="2038778"/>
            <a:ext cx="20127516" cy="43703243"/>
          </a:xfrm>
        </p:spPr>
        <p:txBody>
          <a:bodyPr/>
          <a:lstStyle>
            <a:lvl1pPr>
              <a:defRPr sz="17400"/>
            </a:lvl1pPr>
            <a:lvl2pPr>
              <a:defRPr sz="15200"/>
            </a:lvl2pPr>
            <a:lvl3pPr>
              <a:defRPr sz="13100"/>
            </a:lvl3pPr>
            <a:lvl4pPr>
              <a:defRPr sz="11000"/>
            </a:lvl4pPr>
            <a:lvl5pPr>
              <a:defRPr sz="11000"/>
            </a:lvl5pPr>
            <a:lvl6pPr>
              <a:defRPr sz="11000"/>
            </a:lvl6pPr>
            <a:lvl7pPr>
              <a:defRPr sz="11000"/>
            </a:lvl7pPr>
            <a:lvl8pPr>
              <a:defRPr sz="11000"/>
            </a:lvl8pPr>
            <a:lvl9pPr>
              <a:defRPr sz="11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1800228" y="10715418"/>
            <a:ext cx="11845233" cy="35026604"/>
          </a:xfrm>
        </p:spPr>
        <p:txBody>
          <a:bodyPr/>
          <a:lstStyle>
            <a:lvl1pPr marL="0" indent="0">
              <a:buNone/>
              <a:defRPr sz="7700"/>
            </a:lvl1pPr>
            <a:lvl2pPr marL="2491676" indent="0">
              <a:buNone/>
              <a:defRPr sz="6600"/>
            </a:lvl2pPr>
            <a:lvl3pPr marL="4983352" indent="0">
              <a:buNone/>
              <a:defRPr sz="5400"/>
            </a:lvl3pPr>
            <a:lvl4pPr marL="7475028" indent="0">
              <a:buNone/>
              <a:defRPr sz="4800"/>
            </a:lvl4pPr>
            <a:lvl5pPr marL="9966704" indent="0">
              <a:buNone/>
              <a:defRPr sz="4800"/>
            </a:lvl5pPr>
            <a:lvl6pPr marL="12458380" indent="0">
              <a:buNone/>
              <a:defRPr sz="4800"/>
            </a:lvl6pPr>
            <a:lvl7pPr marL="14950056" indent="0">
              <a:buNone/>
              <a:defRPr sz="4800"/>
            </a:lvl7pPr>
            <a:lvl8pPr marL="17441732" indent="0">
              <a:buNone/>
              <a:defRPr sz="4800"/>
            </a:lvl8pPr>
            <a:lvl9pPr marL="19933408" indent="0">
              <a:buNone/>
              <a:defRPr sz="48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9EA1AC85-8D08-4F13-AE85-7F467BF41922}" type="datetimeFigureOut">
              <a:rPr lang="it-IT" smtClean="0"/>
              <a:t>30/05/2014</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4C563DB7-419F-4CFC-AE54-3C369DA18430}" type="slidenum">
              <a:rPr lang="it-IT" smtClean="0"/>
              <a:t>‹N›</a:t>
            </a:fld>
            <a:endParaRPr lang="it-IT" dirty="0"/>
          </a:p>
        </p:txBody>
      </p:sp>
    </p:spTree>
    <p:extLst>
      <p:ext uri="{BB962C8B-B14F-4D97-AF65-F5344CB8AC3E}">
        <p14:creationId xmlns:p14="http://schemas.microsoft.com/office/powerpoint/2010/main" val="2997291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7057134" y="35844481"/>
            <a:ext cx="21602700" cy="4231644"/>
          </a:xfrm>
        </p:spPr>
        <p:txBody>
          <a:bodyPr anchor="b"/>
          <a:lstStyle>
            <a:lvl1pPr algn="l">
              <a:defRPr sz="11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7057134" y="4575387"/>
            <a:ext cx="21602700" cy="30723840"/>
          </a:xfrm>
        </p:spPr>
        <p:txBody>
          <a:bodyPr/>
          <a:lstStyle>
            <a:lvl1pPr marL="0" indent="0">
              <a:buNone/>
              <a:defRPr sz="17400"/>
            </a:lvl1pPr>
            <a:lvl2pPr marL="2491676" indent="0">
              <a:buNone/>
              <a:defRPr sz="15200"/>
            </a:lvl2pPr>
            <a:lvl3pPr marL="4983352" indent="0">
              <a:buNone/>
              <a:defRPr sz="13100"/>
            </a:lvl3pPr>
            <a:lvl4pPr marL="7475028" indent="0">
              <a:buNone/>
              <a:defRPr sz="11000"/>
            </a:lvl4pPr>
            <a:lvl5pPr marL="9966704" indent="0">
              <a:buNone/>
              <a:defRPr sz="11000"/>
            </a:lvl5pPr>
            <a:lvl6pPr marL="12458380" indent="0">
              <a:buNone/>
              <a:defRPr sz="11000"/>
            </a:lvl6pPr>
            <a:lvl7pPr marL="14950056" indent="0">
              <a:buNone/>
              <a:defRPr sz="11000"/>
            </a:lvl7pPr>
            <a:lvl8pPr marL="17441732" indent="0">
              <a:buNone/>
              <a:defRPr sz="11000"/>
            </a:lvl8pPr>
            <a:lvl9pPr marL="19933408" indent="0">
              <a:buNone/>
              <a:defRPr sz="11000"/>
            </a:lvl9pPr>
          </a:lstStyle>
          <a:p>
            <a:endParaRPr lang="it-IT" dirty="0"/>
          </a:p>
        </p:txBody>
      </p:sp>
      <p:sp>
        <p:nvSpPr>
          <p:cNvPr id="4" name="Segnaposto testo 3"/>
          <p:cNvSpPr>
            <a:spLocks noGrp="1"/>
          </p:cNvSpPr>
          <p:nvPr>
            <p:ph type="body" sz="half" idx="2"/>
          </p:nvPr>
        </p:nvSpPr>
        <p:spPr>
          <a:xfrm>
            <a:off x="7057134" y="40076123"/>
            <a:ext cx="21602700" cy="6009637"/>
          </a:xfrm>
        </p:spPr>
        <p:txBody>
          <a:bodyPr/>
          <a:lstStyle>
            <a:lvl1pPr marL="0" indent="0">
              <a:buNone/>
              <a:defRPr sz="7700"/>
            </a:lvl1pPr>
            <a:lvl2pPr marL="2491676" indent="0">
              <a:buNone/>
              <a:defRPr sz="6600"/>
            </a:lvl2pPr>
            <a:lvl3pPr marL="4983352" indent="0">
              <a:buNone/>
              <a:defRPr sz="5400"/>
            </a:lvl3pPr>
            <a:lvl4pPr marL="7475028" indent="0">
              <a:buNone/>
              <a:defRPr sz="4800"/>
            </a:lvl4pPr>
            <a:lvl5pPr marL="9966704" indent="0">
              <a:buNone/>
              <a:defRPr sz="4800"/>
            </a:lvl5pPr>
            <a:lvl6pPr marL="12458380" indent="0">
              <a:buNone/>
              <a:defRPr sz="4800"/>
            </a:lvl6pPr>
            <a:lvl7pPr marL="14950056" indent="0">
              <a:buNone/>
              <a:defRPr sz="4800"/>
            </a:lvl7pPr>
            <a:lvl8pPr marL="17441732" indent="0">
              <a:buNone/>
              <a:defRPr sz="4800"/>
            </a:lvl8pPr>
            <a:lvl9pPr marL="19933408" indent="0">
              <a:buNone/>
              <a:defRPr sz="48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9EA1AC85-8D08-4F13-AE85-7F467BF41922}" type="datetimeFigureOut">
              <a:rPr lang="it-IT" smtClean="0"/>
              <a:t>30/05/2014</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4C563DB7-419F-4CFC-AE54-3C369DA18430}" type="slidenum">
              <a:rPr lang="it-IT" smtClean="0"/>
              <a:t>‹N›</a:t>
            </a:fld>
            <a:endParaRPr lang="it-IT" dirty="0"/>
          </a:p>
        </p:txBody>
      </p:sp>
    </p:spTree>
    <p:extLst>
      <p:ext uri="{BB962C8B-B14F-4D97-AF65-F5344CB8AC3E}">
        <p14:creationId xmlns:p14="http://schemas.microsoft.com/office/powerpoint/2010/main" val="2056774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1800226" y="2050631"/>
            <a:ext cx="32404050" cy="8534400"/>
          </a:xfrm>
          <a:prstGeom prst="rect">
            <a:avLst/>
          </a:prstGeom>
        </p:spPr>
        <p:txBody>
          <a:bodyPr vert="horz" lIns="498335" tIns="249168" rIns="498335" bIns="249168"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1800226" y="11948164"/>
            <a:ext cx="32404050" cy="33793857"/>
          </a:xfrm>
          <a:prstGeom prst="rect">
            <a:avLst/>
          </a:prstGeom>
        </p:spPr>
        <p:txBody>
          <a:bodyPr vert="horz" lIns="498335" tIns="249168" rIns="498335" bIns="249168"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1800226" y="47460750"/>
            <a:ext cx="8401050" cy="2726266"/>
          </a:xfrm>
          <a:prstGeom prst="rect">
            <a:avLst/>
          </a:prstGeom>
        </p:spPr>
        <p:txBody>
          <a:bodyPr vert="horz" lIns="498335" tIns="249168" rIns="498335" bIns="249168" rtlCol="0" anchor="ctr"/>
          <a:lstStyle>
            <a:lvl1pPr algn="l">
              <a:defRPr sz="6600">
                <a:solidFill>
                  <a:schemeClr val="tx1">
                    <a:tint val="75000"/>
                  </a:schemeClr>
                </a:solidFill>
              </a:defRPr>
            </a:lvl1pPr>
          </a:lstStyle>
          <a:p>
            <a:fld id="{9EA1AC85-8D08-4F13-AE85-7F467BF41922}" type="datetimeFigureOut">
              <a:rPr lang="it-IT" smtClean="0"/>
              <a:t>30/05/2014</a:t>
            </a:fld>
            <a:endParaRPr lang="it-IT" dirty="0"/>
          </a:p>
        </p:txBody>
      </p:sp>
      <p:sp>
        <p:nvSpPr>
          <p:cNvPr id="5" name="Segnaposto piè di pagina 4"/>
          <p:cNvSpPr>
            <a:spLocks noGrp="1"/>
          </p:cNvSpPr>
          <p:nvPr>
            <p:ph type="ftr" sz="quarter" idx="3"/>
          </p:nvPr>
        </p:nvSpPr>
        <p:spPr>
          <a:xfrm>
            <a:off x="12301537" y="47460750"/>
            <a:ext cx="11401426" cy="2726266"/>
          </a:xfrm>
          <a:prstGeom prst="rect">
            <a:avLst/>
          </a:prstGeom>
        </p:spPr>
        <p:txBody>
          <a:bodyPr vert="horz" lIns="498335" tIns="249168" rIns="498335" bIns="249168" rtlCol="0" anchor="ctr"/>
          <a:lstStyle>
            <a:lvl1pPr algn="ctr">
              <a:defRPr sz="6600">
                <a:solidFill>
                  <a:schemeClr val="tx1">
                    <a:tint val="75000"/>
                  </a:schemeClr>
                </a:solidFill>
              </a:defRPr>
            </a:lvl1pPr>
          </a:lstStyle>
          <a:p>
            <a:endParaRPr lang="it-IT" dirty="0"/>
          </a:p>
        </p:txBody>
      </p:sp>
      <p:sp>
        <p:nvSpPr>
          <p:cNvPr id="6" name="Segnaposto numero diapositiva 5"/>
          <p:cNvSpPr>
            <a:spLocks noGrp="1"/>
          </p:cNvSpPr>
          <p:nvPr>
            <p:ph type="sldNum" sz="quarter" idx="4"/>
          </p:nvPr>
        </p:nvSpPr>
        <p:spPr>
          <a:xfrm>
            <a:off x="25803226" y="47460750"/>
            <a:ext cx="8401050" cy="2726266"/>
          </a:xfrm>
          <a:prstGeom prst="rect">
            <a:avLst/>
          </a:prstGeom>
        </p:spPr>
        <p:txBody>
          <a:bodyPr vert="horz" lIns="498335" tIns="249168" rIns="498335" bIns="249168" rtlCol="0" anchor="ctr"/>
          <a:lstStyle>
            <a:lvl1pPr algn="r">
              <a:defRPr sz="6600">
                <a:solidFill>
                  <a:schemeClr val="tx1">
                    <a:tint val="75000"/>
                  </a:schemeClr>
                </a:solidFill>
              </a:defRPr>
            </a:lvl1pPr>
          </a:lstStyle>
          <a:p>
            <a:fld id="{4C563DB7-419F-4CFC-AE54-3C369DA18430}" type="slidenum">
              <a:rPr lang="it-IT" smtClean="0"/>
              <a:t>‹N›</a:t>
            </a:fld>
            <a:endParaRPr lang="it-IT" dirty="0"/>
          </a:p>
        </p:txBody>
      </p:sp>
    </p:spTree>
    <p:extLst>
      <p:ext uri="{BB962C8B-B14F-4D97-AF65-F5344CB8AC3E}">
        <p14:creationId xmlns:p14="http://schemas.microsoft.com/office/powerpoint/2010/main" val="4059657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983352" rtl="0" eaLnBrk="1" latinLnBrk="0" hangingPunct="1">
        <a:spcBef>
          <a:spcPct val="0"/>
        </a:spcBef>
        <a:buNone/>
        <a:defRPr sz="23900" kern="1200">
          <a:solidFill>
            <a:schemeClr val="tx1"/>
          </a:solidFill>
          <a:latin typeface="+mj-lt"/>
          <a:ea typeface="+mj-ea"/>
          <a:cs typeface="+mj-cs"/>
        </a:defRPr>
      </a:lvl1pPr>
    </p:titleStyle>
    <p:bodyStyle>
      <a:lvl1pPr marL="1868758" indent="-1868758" algn="l" defTabSz="4983352" rtl="0" eaLnBrk="1" latinLnBrk="0" hangingPunct="1">
        <a:spcBef>
          <a:spcPct val="20000"/>
        </a:spcBef>
        <a:buFont typeface="Arial" pitchFamily="34" charset="0"/>
        <a:buChar char="•"/>
        <a:defRPr sz="17400" kern="1200">
          <a:solidFill>
            <a:schemeClr val="tx1"/>
          </a:solidFill>
          <a:latin typeface="+mn-lt"/>
          <a:ea typeface="+mn-ea"/>
          <a:cs typeface="+mn-cs"/>
        </a:defRPr>
      </a:lvl1pPr>
      <a:lvl2pPr marL="4048974" indent="-1557298" algn="l" defTabSz="4983352" rtl="0" eaLnBrk="1" latinLnBrk="0" hangingPunct="1">
        <a:spcBef>
          <a:spcPct val="20000"/>
        </a:spcBef>
        <a:buFont typeface="Arial" pitchFamily="34" charset="0"/>
        <a:buChar char="–"/>
        <a:defRPr sz="15200" kern="1200">
          <a:solidFill>
            <a:schemeClr val="tx1"/>
          </a:solidFill>
          <a:latin typeface="+mn-lt"/>
          <a:ea typeface="+mn-ea"/>
          <a:cs typeface="+mn-cs"/>
        </a:defRPr>
      </a:lvl2pPr>
      <a:lvl3pPr marL="6229190" indent="-1245838" algn="l" defTabSz="4983352" rtl="0" eaLnBrk="1" latinLnBrk="0" hangingPunct="1">
        <a:spcBef>
          <a:spcPct val="20000"/>
        </a:spcBef>
        <a:buFont typeface="Arial" pitchFamily="34" charset="0"/>
        <a:buChar char="•"/>
        <a:defRPr sz="13100" kern="1200">
          <a:solidFill>
            <a:schemeClr val="tx1"/>
          </a:solidFill>
          <a:latin typeface="+mn-lt"/>
          <a:ea typeface="+mn-ea"/>
          <a:cs typeface="+mn-cs"/>
        </a:defRPr>
      </a:lvl3pPr>
      <a:lvl4pPr marL="8720866" indent="-1245838" algn="l" defTabSz="4983352" rtl="0" eaLnBrk="1" latinLnBrk="0" hangingPunct="1">
        <a:spcBef>
          <a:spcPct val="20000"/>
        </a:spcBef>
        <a:buFont typeface="Arial" pitchFamily="34" charset="0"/>
        <a:buChar char="–"/>
        <a:defRPr sz="11000" kern="1200">
          <a:solidFill>
            <a:schemeClr val="tx1"/>
          </a:solidFill>
          <a:latin typeface="+mn-lt"/>
          <a:ea typeface="+mn-ea"/>
          <a:cs typeface="+mn-cs"/>
        </a:defRPr>
      </a:lvl4pPr>
      <a:lvl5pPr marL="11212542" indent="-1245838" algn="l" defTabSz="4983352" rtl="0" eaLnBrk="1" latinLnBrk="0" hangingPunct="1">
        <a:spcBef>
          <a:spcPct val="20000"/>
        </a:spcBef>
        <a:buFont typeface="Arial" pitchFamily="34" charset="0"/>
        <a:buChar char="»"/>
        <a:defRPr sz="11000" kern="1200">
          <a:solidFill>
            <a:schemeClr val="tx1"/>
          </a:solidFill>
          <a:latin typeface="+mn-lt"/>
          <a:ea typeface="+mn-ea"/>
          <a:cs typeface="+mn-cs"/>
        </a:defRPr>
      </a:lvl5pPr>
      <a:lvl6pPr marL="13704218" indent="-1245838" algn="l" defTabSz="4983352" rtl="0" eaLnBrk="1" latinLnBrk="0" hangingPunct="1">
        <a:spcBef>
          <a:spcPct val="20000"/>
        </a:spcBef>
        <a:buFont typeface="Arial" pitchFamily="34" charset="0"/>
        <a:buChar char="•"/>
        <a:defRPr sz="11000" kern="1200">
          <a:solidFill>
            <a:schemeClr val="tx1"/>
          </a:solidFill>
          <a:latin typeface="+mn-lt"/>
          <a:ea typeface="+mn-ea"/>
          <a:cs typeface="+mn-cs"/>
        </a:defRPr>
      </a:lvl6pPr>
      <a:lvl7pPr marL="16195894" indent="-1245838" algn="l" defTabSz="4983352" rtl="0" eaLnBrk="1" latinLnBrk="0" hangingPunct="1">
        <a:spcBef>
          <a:spcPct val="20000"/>
        </a:spcBef>
        <a:buFont typeface="Arial" pitchFamily="34" charset="0"/>
        <a:buChar char="•"/>
        <a:defRPr sz="11000" kern="1200">
          <a:solidFill>
            <a:schemeClr val="tx1"/>
          </a:solidFill>
          <a:latin typeface="+mn-lt"/>
          <a:ea typeface="+mn-ea"/>
          <a:cs typeface="+mn-cs"/>
        </a:defRPr>
      </a:lvl7pPr>
      <a:lvl8pPr marL="18687570" indent="-1245838" algn="l" defTabSz="4983352" rtl="0" eaLnBrk="1" latinLnBrk="0" hangingPunct="1">
        <a:spcBef>
          <a:spcPct val="20000"/>
        </a:spcBef>
        <a:buFont typeface="Arial" pitchFamily="34" charset="0"/>
        <a:buChar char="•"/>
        <a:defRPr sz="11000" kern="1200">
          <a:solidFill>
            <a:schemeClr val="tx1"/>
          </a:solidFill>
          <a:latin typeface="+mn-lt"/>
          <a:ea typeface="+mn-ea"/>
          <a:cs typeface="+mn-cs"/>
        </a:defRPr>
      </a:lvl8pPr>
      <a:lvl9pPr marL="21179246" indent="-1245838" algn="l" defTabSz="4983352" rtl="0" eaLnBrk="1" latinLnBrk="0" hangingPunct="1">
        <a:spcBef>
          <a:spcPct val="20000"/>
        </a:spcBef>
        <a:buFont typeface="Arial" pitchFamily="34" charset="0"/>
        <a:buChar char="•"/>
        <a:defRPr sz="11000" kern="1200">
          <a:solidFill>
            <a:schemeClr val="tx1"/>
          </a:solidFill>
          <a:latin typeface="+mn-lt"/>
          <a:ea typeface="+mn-ea"/>
          <a:cs typeface="+mn-cs"/>
        </a:defRPr>
      </a:lvl9pPr>
    </p:bodyStyle>
    <p:otherStyle>
      <a:defPPr>
        <a:defRPr lang="it-IT"/>
      </a:defPPr>
      <a:lvl1pPr marL="0" algn="l" defTabSz="4983352" rtl="0" eaLnBrk="1" latinLnBrk="0" hangingPunct="1">
        <a:defRPr sz="9800" kern="1200">
          <a:solidFill>
            <a:schemeClr val="tx1"/>
          </a:solidFill>
          <a:latin typeface="+mn-lt"/>
          <a:ea typeface="+mn-ea"/>
          <a:cs typeface="+mn-cs"/>
        </a:defRPr>
      </a:lvl1pPr>
      <a:lvl2pPr marL="2491676" algn="l" defTabSz="4983352" rtl="0" eaLnBrk="1" latinLnBrk="0" hangingPunct="1">
        <a:defRPr sz="9800" kern="1200">
          <a:solidFill>
            <a:schemeClr val="tx1"/>
          </a:solidFill>
          <a:latin typeface="+mn-lt"/>
          <a:ea typeface="+mn-ea"/>
          <a:cs typeface="+mn-cs"/>
        </a:defRPr>
      </a:lvl2pPr>
      <a:lvl3pPr marL="4983352" algn="l" defTabSz="4983352" rtl="0" eaLnBrk="1" latinLnBrk="0" hangingPunct="1">
        <a:defRPr sz="9800" kern="1200">
          <a:solidFill>
            <a:schemeClr val="tx1"/>
          </a:solidFill>
          <a:latin typeface="+mn-lt"/>
          <a:ea typeface="+mn-ea"/>
          <a:cs typeface="+mn-cs"/>
        </a:defRPr>
      </a:lvl3pPr>
      <a:lvl4pPr marL="7475028" algn="l" defTabSz="4983352" rtl="0" eaLnBrk="1" latinLnBrk="0" hangingPunct="1">
        <a:defRPr sz="9800" kern="1200">
          <a:solidFill>
            <a:schemeClr val="tx1"/>
          </a:solidFill>
          <a:latin typeface="+mn-lt"/>
          <a:ea typeface="+mn-ea"/>
          <a:cs typeface="+mn-cs"/>
        </a:defRPr>
      </a:lvl4pPr>
      <a:lvl5pPr marL="9966704" algn="l" defTabSz="4983352" rtl="0" eaLnBrk="1" latinLnBrk="0" hangingPunct="1">
        <a:defRPr sz="9800" kern="1200">
          <a:solidFill>
            <a:schemeClr val="tx1"/>
          </a:solidFill>
          <a:latin typeface="+mn-lt"/>
          <a:ea typeface="+mn-ea"/>
          <a:cs typeface="+mn-cs"/>
        </a:defRPr>
      </a:lvl5pPr>
      <a:lvl6pPr marL="12458380" algn="l" defTabSz="4983352" rtl="0" eaLnBrk="1" latinLnBrk="0" hangingPunct="1">
        <a:defRPr sz="9800" kern="1200">
          <a:solidFill>
            <a:schemeClr val="tx1"/>
          </a:solidFill>
          <a:latin typeface="+mn-lt"/>
          <a:ea typeface="+mn-ea"/>
          <a:cs typeface="+mn-cs"/>
        </a:defRPr>
      </a:lvl6pPr>
      <a:lvl7pPr marL="14950056" algn="l" defTabSz="4983352" rtl="0" eaLnBrk="1" latinLnBrk="0" hangingPunct="1">
        <a:defRPr sz="9800" kern="1200">
          <a:solidFill>
            <a:schemeClr val="tx1"/>
          </a:solidFill>
          <a:latin typeface="+mn-lt"/>
          <a:ea typeface="+mn-ea"/>
          <a:cs typeface="+mn-cs"/>
        </a:defRPr>
      </a:lvl7pPr>
      <a:lvl8pPr marL="17441732" algn="l" defTabSz="4983352" rtl="0" eaLnBrk="1" latinLnBrk="0" hangingPunct="1">
        <a:defRPr sz="9800" kern="1200">
          <a:solidFill>
            <a:schemeClr val="tx1"/>
          </a:solidFill>
          <a:latin typeface="+mn-lt"/>
          <a:ea typeface="+mn-ea"/>
          <a:cs typeface="+mn-cs"/>
        </a:defRPr>
      </a:lvl8pPr>
      <a:lvl9pPr marL="19933408" algn="l" defTabSz="4983352" rtl="0" eaLnBrk="1" latinLnBrk="0" hangingPunct="1">
        <a:defRPr sz="9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chart" Target="../charts/chart1.xml"/><Relationship Id="rId7" Type="http://schemas.openxmlformats.org/officeDocument/2006/relationships/chart" Target="../charts/chart5.xml"/><Relationship Id="rId12" Type="http://schemas.openxmlformats.org/officeDocument/2006/relationships/chart" Target="../charts/chart8.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chart" Target="../charts/chart4.xml"/><Relationship Id="rId11" Type="http://schemas.openxmlformats.org/officeDocument/2006/relationships/chart" Target="../charts/chart7.xml"/><Relationship Id="rId5" Type="http://schemas.openxmlformats.org/officeDocument/2006/relationships/chart" Target="../charts/chart3.xml"/><Relationship Id="rId10" Type="http://schemas.openxmlformats.org/officeDocument/2006/relationships/image" Target="../media/image3.emf"/><Relationship Id="rId4" Type="http://schemas.openxmlformats.org/officeDocument/2006/relationships/chart" Target="../charts/chart2.xm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9198832" y="24104264"/>
            <a:ext cx="18002250" cy="3151632"/>
          </a:xfrm>
          <a:prstGeom prst="rect">
            <a:avLst/>
          </a:prstGeom>
        </p:spPr>
        <p:txBody>
          <a:bodyPr lIns="130284" tIns="65142" rIns="130284" bIns="65142">
            <a:spAutoFit/>
          </a:bodyPr>
          <a:lstStyle/>
          <a:p>
            <a:r>
              <a:rPr lang="it-IT" b="1" dirty="0"/>
              <a:t> </a:t>
            </a:r>
          </a:p>
          <a:p>
            <a:endParaRPr lang="it-IT" dirty="0"/>
          </a:p>
        </p:txBody>
      </p:sp>
      <p:graphicFrame>
        <p:nvGraphicFramePr>
          <p:cNvPr id="3" name="Tabella 2"/>
          <p:cNvGraphicFramePr>
            <a:graphicFrameLocks noGrp="1"/>
          </p:cNvGraphicFramePr>
          <p:nvPr>
            <p:extLst>
              <p:ext uri="{D42A27DB-BD31-4B8C-83A1-F6EECF244321}">
                <p14:modId xmlns:p14="http://schemas.microsoft.com/office/powerpoint/2010/main" val="3076469276"/>
              </p:ext>
            </p:extLst>
          </p:nvPr>
        </p:nvGraphicFramePr>
        <p:xfrm>
          <a:off x="2333626" y="717235"/>
          <a:ext cx="14845677" cy="6451917"/>
        </p:xfrm>
        <a:graphic>
          <a:graphicData uri="http://schemas.openxmlformats.org/drawingml/2006/table">
            <a:tbl>
              <a:tblPr/>
              <a:tblGrid>
                <a:gridCol w="6448181"/>
                <a:gridCol w="8397496"/>
              </a:tblGrid>
              <a:tr h="6451917">
                <a:tc>
                  <a:txBody>
                    <a:bodyPr/>
                    <a:lstStyle/>
                    <a:p>
                      <a:pPr marR="0" indent="0" algn="ctr" rtl="0">
                        <a:lnSpc>
                          <a:spcPct val="115000"/>
                        </a:lnSpc>
                        <a:spcBef>
                          <a:spcPts val="0"/>
                        </a:spcBef>
                        <a:spcAft>
                          <a:spcPts val="600"/>
                        </a:spcAft>
                      </a:pPr>
                      <a:r>
                        <a:rPr lang="it-IT" sz="1800" b="1" kern="1400" dirty="0" smtClean="0">
                          <a:solidFill>
                            <a:srgbClr val="000000"/>
                          </a:solidFill>
                          <a:effectLst/>
                          <a:latin typeface="Cambria"/>
                        </a:rPr>
                        <a:t> </a:t>
                      </a:r>
                      <a:endParaRPr lang="it-IT" sz="1800" b="1" kern="1400" dirty="0">
                        <a:solidFill>
                          <a:srgbClr val="000000"/>
                        </a:solidFill>
                        <a:effectLst/>
                        <a:latin typeface="Cambria"/>
                      </a:endParaRPr>
                    </a:p>
                  </a:txBody>
                  <a:tcPr marL="63500" marR="63500" marT="0" marB="0" anchor="ctr">
                    <a:lnL>
                      <a:noFill/>
                    </a:lnL>
                    <a:lnR>
                      <a:noFill/>
                    </a:lnR>
                    <a:lnT>
                      <a:noFill/>
                    </a:lnT>
                    <a:lnB>
                      <a:noFill/>
                    </a:lnB>
                  </a:tcPr>
                </a:tc>
                <a:tc>
                  <a:txBody>
                    <a:bodyPr/>
                    <a:lstStyle/>
                    <a:p>
                      <a:pPr marR="0" indent="0" algn="ctr" rtl="0">
                        <a:lnSpc>
                          <a:spcPct val="115000"/>
                        </a:lnSpc>
                        <a:spcBef>
                          <a:spcPts val="0"/>
                        </a:spcBef>
                        <a:spcAft>
                          <a:spcPts val="600"/>
                        </a:spcAft>
                      </a:pPr>
                      <a:r>
                        <a:rPr lang="it-IT" sz="2000" b="1" i="1" kern="1400" dirty="0" smtClean="0">
                          <a:solidFill>
                            <a:srgbClr val="000000"/>
                          </a:solidFill>
                          <a:effectLst/>
                          <a:latin typeface="Arial"/>
                        </a:rPr>
                        <a:t>Azienda Sanitaria Locale 02  Lanciano – Vasto - Chieti</a:t>
                      </a:r>
                      <a:endParaRPr lang="it-IT" sz="2000" kern="1400" dirty="0" smtClean="0">
                        <a:solidFill>
                          <a:srgbClr val="000000"/>
                        </a:solidFill>
                        <a:effectLst/>
                        <a:latin typeface="+mn-lt"/>
                      </a:endParaRPr>
                    </a:p>
                    <a:p>
                      <a:pPr marR="0" indent="0" algn="ctr" rtl="0">
                        <a:lnSpc>
                          <a:spcPct val="115000"/>
                        </a:lnSpc>
                        <a:spcBef>
                          <a:spcPts val="0"/>
                        </a:spcBef>
                        <a:spcAft>
                          <a:spcPts val="600"/>
                        </a:spcAft>
                      </a:pPr>
                      <a:r>
                        <a:rPr lang="it-IT" sz="2000" b="1" i="1" kern="1400" dirty="0" smtClean="0">
                          <a:solidFill>
                            <a:srgbClr val="000000"/>
                          </a:solidFill>
                          <a:effectLst/>
                          <a:latin typeface="Arial Black" pitchFamily="34" charset="0"/>
                        </a:rPr>
                        <a:t>U.O.S.D. Assistenza Consultoriale Interdistrettuale</a:t>
                      </a:r>
                      <a:endParaRPr lang="it-IT" sz="2000" kern="1400" dirty="0" smtClean="0">
                        <a:solidFill>
                          <a:srgbClr val="000000"/>
                        </a:solidFill>
                        <a:effectLst/>
                        <a:latin typeface="Arial Black" pitchFamily="34" charset="0"/>
                      </a:endParaRPr>
                    </a:p>
                    <a:p>
                      <a:pPr marR="0" indent="0" algn="ctr" rtl="0">
                        <a:lnSpc>
                          <a:spcPct val="115000"/>
                        </a:lnSpc>
                        <a:spcBef>
                          <a:spcPts val="0"/>
                        </a:spcBef>
                        <a:spcAft>
                          <a:spcPts val="600"/>
                        </a:spcAft>
                      </a:pPr>
                      <a:r>
                        <a:rPr lang="it-IT" sz="2000" b="1" kern="1400" dirty="0" smtClean="0">
                          <a:solidFill>
                            <a:srgbClr val="000000"/>
                          </a:solidFill>
                          <a:effectLst/>
                          <a:latin typeface="Arial Black" pitchFamily="34" charset="0"/>
                        </a:rPr>
                        <a:t>Responsabile: Dr. Enrico Scala</a:t>
                      </a:r>
                      <a:endParaRPr lang="it-IT" sz="2000" kern="1400" dirty="0" smtClean="0">
                        <a:solidFill>
                          <a:srgbClr val="000000"/>
                        </a:solidFill>
                        <a:effectLst/>
                        <a:latin typeface="Arial Black" pitchFamily="34" charset="0"/>
                      </a:endParaRPr>
                    </a:p>
                    <a:p>
                      <a:pPr marR="0" indent="0" algn="ctr" rtl="0">
                        <a:lnSpc>
                          <a:spcPct val="115000"/>
                        </a:lnSpc>
                        <a:spcBef>
                          <a:spcPts val="0"/>
                        </a:spcBef>
                        <a:spcAft>
                          <a:spcPts val="600"/>
                        </a:spcAft>
                      </a:pPr>
                      <a:r>
                        <a:rPr lang="it-IT" sz="2000" b="1" i="1" kern="1400" dirty="0" smtClean="0">
                          <a:solidFill>
                            <a:srgbClr val="000000"/>
                          </a:solidFill>
                          <a:effectLst/>
                          <a:latin typeface="Baskerville Old Face"/>
                        </a:rPr>
                        <a:t>UNITA’ MULTIDISCIPLINARE AREA VASTO</a:t>
                      </a:r>
                      <a:endParaRPr lang="it-IT" sz="2000" kern="1400" dirty="0" smtClean="0">
                        <a:solidFill>
                          <a:srgbClr val="000000"/>
                        </a:solidFill>
                        <a:effectLst/>
                        <a:latin typeface="+mn-lt"/>
                      </a:endParaRPr>
                    </a:p>
                    <a:p>
                      <a:pPr marR="0" indent="0" algn="ctr" rtl="0">
                        <a:lnSpc>
                          <a:spcPct val="115000"/>
                        </a:lnSpc>
                        <a:spcBef>
                          <a:spcPts val="0"/>
                        </a:spcBef>
                        <a:spcAft>
                          <a:spcPts val="600"/>
                        </a:spcAft>
                      </a:pPr>
                      <a:r>
                        <a:rPr lang="it-IT" sz="2000" b="1" kern="1400" dirty="0" smtClean="0">
                          <a:solidFill>
                            <a:srgbClr val="000000"/>
                          </a:solidFill>
                          <a:effectLst/>
                          <a:latin typeface="Baskerville Old Face"/>
                        </a:rPr>
                        <a:t>Via Marco Polo, 55/a – 66054 Vasto</a:t>
                      </a:r>
                      <a:endParaRPr lang="it-IT" sz="2000" kern="1400" dirty="0" smtClean="0">
                        <a:solidFill>
                          <a:srgbClr val="000000"/>
                        </a:solidFill>
                        <a:effectLst/>
                        <a:latin typeface="+mn-lt"/>
                      </a:endParaRPr>
                    </a:p>
                    <a:p>
                      <a:pPr marR="0" indent="0" algn="ctr" rtl="0">
                        <a:lnSpc>
                          <a:spcPct val="115000"/>
                        </a:lnSpc>
                        <a:spcBef>
                          <a:spcPts val="0"/>
                        </a:spcBef>
                        <a:spcAft>
                          <a:spcPts val="0"/>
                        </a:spcAft>
                      </a:pPr>
                      <a:r>
                        <a:rPr lang="it-IT" sz="2000" b="1" kern="1400" dirty="0" smtClean="0">
                          <a:solidFill>
                            <a:srgbClr val="000000"/>
                          </a:solidFill>
                          <a:effectLst/>
                          <a:latin typeface="Baskerville Old Face"/>
                        </a:rPr>
                        <a:t>Tel. 0873/308670-1-308647 Fax 0873/363631</a:t>
                      </a:r>
                      <a:endParaRPr lang="it-IT" sz="2000" kern="1400" dirty="0" smtClean="0">
                        <a:solidFill>
                          <a:srgbClr val="000000"/>
                        </a:solidFill>
                        <a:effectLst/>
                        <a:latin typeface="+mn-lt"/>
                      </a:endParaRPr>
                    </a:p>
                    <a:p>
                      <a:pPr marR="0" indent="0" algn="ctr" rtl="0">
                        <a:lnSpc>
                          <a:spcPct val="115000"/>
                        </a:lnSpc>
                        <a:spcBef>
                          <a:spcPts val="0"/>
                        </a:spcBef>
                        <a:spcAft>
                          <a:spcPts val="600"/>
                        </a:spcAft>
                      </a:pPr>
                      <a:endParaRPr lang="it-IT" sz="2000" kern="1400" dirty="0">
                        <a:solidFill>
                          <a:srgbClr val="000000"/>
                        </a:solidFill>
                        <a:effectLst/>
                        <a:latin typeface="Calibri"/>
                      </a:endParaRPr>
                    </a:p>
                  </a:txBody>
                  <a:tcPr marL="63500" marR="63500" marT="0" marB="0" anchor="ctr">
                    <a:lnL>
                      <a:noFill/>
                    </a:lnL>
                    <a:lnR>
                      <a:noFill/>
                    </a:lnR>
                    <a:lnT>
                      <a:noFill/>
                    </a:lnT>
                    <a:lnB>
                      <a:noFill/>
                    </a:lnB>
                  </a:tcPr>
                </a:tc>
              </a:tr>
            </a:tbl>
          </a:graphicData>
        </a:graphic>
      </p:graphicFrame>
      <p:sp>
        <p:nvSpPr>
          <p:cNvPr id="4" name="Control 1"/>
          <p:cNvSpPr>
            <a:spLocks noChangeArrowheads="1" noChangeShapeType="1"/>
          </p:cNvSpPr>
          <p:nvPr/>
        </p:nvSpPr>
        <p:spPr bwMode="auto">
          <a:xfrm>
            <a:off x="3497782" y="27393114"/>
            <a:ext cx="31337250" cy="5696374"/>
          </a:xfrm>
          <a:prstGeom prst="rect">
            <a:avLst/>
          </a:prstGeom>
          <a:noFill/>
          <a:ln>
            <a:noFill/>
          </a:ln>
          <a:effectLst/>
          <a:extLst>
            <a:ext uri="{91240B29-F687-4F45-9708-019B960494DF}">
              <a14:hiddenLine xmlns:a14="http://schemas.microsoft.com/office/drawing/2010/main" w="9525" algn="in">
                <a:no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0" tIns="0" rIns="0" bIns="0" numCol="1" anchor="t" anchorCtr="0" compatLnSpc="1">
            <a:prstTxWarp prst="textNoShape">
              <a:avLst/>
            </a:prstTxWarp>
          </a:bodyPr>
          <a:lstStyle/>
          <a:p>
            <a:endParaRPr lang="it-IT"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3359" y="1843760"/>
            <a:ext cx="5760640" cy="48133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ttangolo 7"/>
          <p:cNvSpPr/>
          <p:nvPr/>
        </p:nvSpPr>
        <p:spPr>
          <a:xfrm>
            <a:off x="9001126" y="21927664"/>
            <a:ext cx="18002250" cy="369635"/>
          </a:xfrm>
          <a:prstGeom prst="rect">
            <a:avLst/>
          </a:prstGeom>
        </p:spPr>
        <p:txBody>
          <a:bodyPr lIns="130284" tIns="65142" rIns="130284" bIns="65142">
            <a:spAutoFit/>
          </a:bodyPr>
          <a:lstStyle/>
          <a:p>
            <a:pPr>
              <a:lnSpc>
                <a:spcPct val="119000"/>
              </a:lnSpc>
              <a:spcAft>
                <a:spcPts val="855"/>
              </a:spcAft>
            </a:pPr>
            <a:r>
              <a:rPr lang="it-IT" sz="1300" kern="1400" dirty="0">
                <a:solidFill>
                  <a:srgbClr val="000000"/>
                </a:solidFill>
              </a:rPr>
              <a:t> </a:t>
            </a:r>
          </a:p>
        </p:txBody>
      </p:sp>
      <p:sp>
        <p:nvSpPr>
          <p:cNvPr id="9" name="CasellaDiTesto 8"/>
          <p:cNvSpPr txBox="1"/>
          <p:nvPr/>
        </p:nvSpPr>
        <p:spPr>
          <a:xfrm>
            <a:off x="1909055" y="7373976"/>
            <a:ext cx="32581804" cy="6928849"/>
          </a:xfrm>
          <a:prstGeom prst="rect">
            <a:avLst/>
          </a:prstGeom>
          <a:noFill/>
        </p:spPr>
        <p:txBody>
          <a:bodyPr wrap="square" lIns="130284" tIns="65142" rIns="130284" bIns="65142" rtlCol="0">
            <a:spAutoFit/>
          </a:bodyPr>
          <a:lstStyle/>
          <a:p>
            <a:pPr algn="ctr">
              <a:lnSpc>
                <a:spcPct val="118000"/>
              </a:lnSpc>
              <a:spcAft>
                <a:spcPts val="855"/>
              </a:spcAft>
            </a:pPr>
            <a:r>
              <a:rPr lang="it-IT" sz="10300" kern="1400" dirty="0">
                <a:solidFill>
                  <a:srgbClr val="000000"/>
                </a:solidFill>
                <a:latin typeface="Berlin Sans FB"/>
                <a:ea typeface="Times New Roman"/>
                <a:cs typeface="Times New Roman"/>
              </a:rPr>
              <a:t>Nuove individuazioni di pazienti nello Spettro Autistico: studio su un campione di 921 minori afferente  all’ Unità Multidisciplinare di Vasto. </a:t>
            </a:r>
            <a:endParaRPr lang="it-IT" sz="5700" dirty="0">
              <a:latin typeface="Times New Roman"/>
              <a:ea typeface="Times New Roman"/>
            </a:endParaRPr>
          </a:p>
          <a:p>
            <a:r>
              <a:rPr lang="it-IT" sz="5700" b="1" dirty="0"/>
              <a:t>Alessandrelli R.</a:t>
            </a:r>
            <a:r>
              <a:rPr lang="it-IT" sz="5700" b="1" baseline="30000" dirty="0"/>
              <a:t>1</a:t>
            </a:r>
            <a:r>
              <a:rPr lang="it-IT" sz="5700" b="1" dirty="0"/>
              <a:t>, Di Iullo T.</a:t>
            </a:r>
            <a:r>
              <a:rPr lang="it-IT" sz="5700" b="1" baseline="30000" dirty="0"/>
              <a:t>1</a:t>
            </a:r>
            <a:r>
              <a:rPr lang="it-IT" sz="5700" b="1" dirty="0"/>
              <a:t>, Antenucci M.</a:t>
            </a:r>
            <a:r>
              <a:rPr lang="it-IT" sz="5700" b="1" baseline="30000" dirty="0"/>
              <a:t>1</a:t>
            </a:r>
            <a:r>
              <a:rPr lang="it-IT" sz="5700" b="1" dirty="0"/>
              <a:t>, Campitelli M.</a:t>
            </a:r>
            <a:r>
              <a:rPr lang="it-IT" sz="5700" b="1" baseline="30000" dirty="0"/>
              <a:t>1</a:t>
            </a:r>
            <a:r>
              <a:rPr lang="it-IT" sz="5700" b="1" dirty="0"/>
              <a:t>, Caruso S.</a:t>
            </a:r>
            <a:r>
              <a:rPr lang="it-IT" sz="5700" b="1" baseline="30000" dirty="0"/>
              <a:t>1</a:t>
            </a:r>
            <a:r>
              <a:rPr lang="it-IT" sz="5700" b="1" dirty="0"/>
              <a:t>, Saccotelli N.</a:t>
            </a:r>
            <a:r>
              <a:rPr lang="it-IT" sz="5700" b="1" baseline="30000" dirty="0"/>
              <a:t>1</a:t>
            </a:r>
            <a:r>
              <a:rPr lang="it-IT" sz="5700" b="1" dirty="0"/>
              <a:t>, Bortolatto T.</a:t>
            </a:r>
            <a:r>
              <a:rPr lang="it-IT" sz="5700" b="1" baseline="30000" dirty="0"/>
              <a:t>1</a:t>
            </a:r>
            <a:r>
              <a:rPr lang="it-IT" sz="5700" b="1" dirty="0"/>
              <a:t>, Scala E</a:t>
            </a:r>
            <a:r>
              <a:rPr lang="it-IT" sz="5700" b="1" baseline="30000" dirty="0"/>
              <a:t>1</a:t>
            </a:r>
            <a:r>
              <a:rPr lang="it-IT" sz="5700" b="1" dirty="0"/>
              <a:t>.</a:t>
            </a:r>
            <a:endParaRPr lang="it-IT" sz="5700" dirty="0"/>
          </a:p>
          <a:p>
            <a:pPr algn="ctr">
              <a:lnSpc>
                <a:spcPct val="119000"/>
              </a:lnSpc>
              <a:spcAft>
                <a:spcPts val="855"/>
              </a:spcAft>
            </a:pPr>
            <a:endParaRPr lang="it-IT" sz="1300" kern="1400" dirty="0">
              <a:solidFill>
                <a:srgbClr val="000000"/>
              </a:solidFill>
            </a:endParaRPr>
          </a:p>
        </p:txBody>
      </p:sp>
      <p:sp>
        <p:nvSpPr>
          <p:cNvPr id="10" name="CasellaDiTesto 9"/>
          <p:cNvSpPr txBox="1"/>
          <p:nvPr/>
        </p:nvSpPr>
        <p:spPr>
          <a:xfrm>
            <a:off x="1090839" y="14457200"/>
            <a:ext cx="9314199" cy="12999023"/>
          </a:xfrm>
          <a:prstGeom prst="rect">
            <a:avLst/>
          </a:prstGeom>
          <a:noFill/>
        </p:spPr>
        <p:txBody>
          <a:bodyPr wrap="square" lIns="130284" tIns="65142" rIns="130284" bIns="65142" rtlCol="0">
            <a:spAutoFit/>
          </a:bodyPr>
          <a:lstStyle/>
          <a:p>
            <a:pPr algn="just"/>
            <a:r>
              <a:rPr lang="it-IT" sz="3400" b="1" dirty="0"/>
              <a:t>Obiettivi</a:t>
            </a:r>
            <a:endParaRPr lang="it-IT" sz="3400" dirty="0"/>
          </a:p>
          <a:p>
            <a:pPr algn="just"/>
            <a:r>
              <a:rPr lang="it-IT" sz="3400" dirty="0"/>
              <a:t>Lo studio ha preso in  considerazione il campione di 921 pazienti valutati a partire dal Maggio 2012 al Maggio 2014 all’interno del nostro servizio. Sono stati selezionati i pazienti che rispondevano ai criteri per la diagnosi nello Spettro Autistico, valutando la diagnosi all’ingresso e quella al termine del percorso valutativo.</a:t>
            </a:r>
          </a:p>
          <a:p>
            <a:pPr algn="just">
              <a:lnSpc>
                <a:spcPct val="115000"/>
              </a:lnSpc>
              <a:spcAft>
                <a:spcPts val="1425"/>
              </a:spcAft>
            </a:pPr>
            <a:endParaRPr lang="en-US" sz="3400" dirty="0">
              <a:ea typeface="Calibri"/>
              <a:cs typeface="Times New Roman"/>
            </a:endParaRPr>
          </a:p>
          <a:p>
            <a:r>
              <a:rPr lang="it-IT" sz="3400" b="1" dirty="0"/>
              <a:t>Strumenti</a:t>
            </a:r>
            <a:endParaRPr lang="it-IT" sz="3400" dirty="0"/>
          </a:p>
          <a:p>
            <a:pPr algn="just"/>
            <a:r>
              <a:rPr lang="it-IT" sz="3400" dirty="0"/>
              <a:t>L’inquadramento diagnostico è stato effettuato attraverso la raccolta anamnestica, l’esame obiettivo, l’osservazione comportamentale e l’utilizzo di strumenti testistici elencati sotto: </a:t>
            </a:r>
          </a:p>
          <a:p>
            <a:pPr lvl="0" algn="just"/>
            <a:r>
              <a:rPr lang="it-IT" sz="3400" dirty="0"/>
              <a:t> Sintomatologici: CARS</a:t>
            </a:r>
            <a:r>
              <a:rPr lang="it-IT" sz="3400" baseline="30000" dirty="0"/>
              <a:t>1</a:t>
            </a:r>
            <a:r>
              <a:rPr lang="it-IT" sz="3400" dirty="0"/>
              <a:t>ADI-R</a:t>
            </a:r>
            <a:r>
              <a:rPr lang="it-IT" sz="3400" baseline="30000" dirty="0"/>
              <a:t>2,</a:t>
            </a:r>
            <a:r>
              <a:rPr lang="it-IT" sz="3400" dirty="0"/>
              <a:t> CBCL</a:t>
            </a:r>
            <a:r>
              <a:rPr lang="it-IT" sz="3400" baseline="30000" dirty="0"/>
              <a:t>3</a:t>
            </a:r>
            <a:r>
              <a:rPr lang="it-IT" sz="3400" dirty="0"/>
              <a:t>, CRS-R forma estesa</a:t>
            </a:r>
            <a:r>
              <a:rPr lang="it-IT" sz="3400" baseline="30000" dirty="0"/>
              <a:t>4   </a:t>
            </a:r>
            <a:endParaRPr lang="it-IT" sz="3400" dirty="0"/>
          </a:p>
          <a:p>
            <a:pPr lvl="0" algn="just"/>
            <a:r>
              <a:rPr lang="it-IT" sz="3400" dirty="0"/>
              <a:t>Test di livello cognitivo: Leiter-r</a:t>
            </a:r>
            <a:r>
              <a:rPr lang="it-IT" sz="3400" baseline="30000" dirty="0"/>
              <a:t>5</a:t>
            </a:r>
            <a:r>
              <a:rPr lang="it-IT" sz="3400" dirty="0"/>
              <a:t>, WPPSI3</a:t>
            </a:r>
            <a:r>
              <a:rPr lang="it-IT" sz="3400" baseline="30000" dirty="0"/>
              <a:t>6</a:t>
            </a:r>
            <a:r>
              <a:rPr lang="it-IT" sz="3400" dirty="0"/>
              <a:t>,WISC4</a:t>
            </a:r>
            <a:r>
              <a:rPr lang="it-IT" sz="3400" baseline="30000" dirty="0"/>
              <a:t>7</a:t>
            </a:r>
            <a:r>
              <a:rPr lang="it-IT" sz="3400" dirty="0"/>
              <a:t>, matrici</a:t>
            </a:r>
            <a:r>
              <a:rPr lang="it-IT" sz="3400" baseline="30000" dirty="0"/>
              <a:t>8</a:t>
            </a:r>
            <a:endParaRPr lang="it-IT" sz="3400" dirty="0"/>
          </a:p>
          <a:p>
            <a:pPr lvl="0" algn="just"/>
            <a:r>
              <a:rPr lang="it-IT" sz="3400" dirty="0"/>
              <a:t>Test Funzionali: Vineland</a:t>
            </a:r>
            <a:r>
              <a:rPr lang="it-IT" sz="3400" baseline="30000" dirty="0"/>
              <a:t>9</a:t>
            </a:r>
            <a:endParaRPr lang="it-IT" sz="3400" dirty="0"/>
          </a:p>
          <a:p>
            <a:pPr lvl="0" algn="just"/>
            <a:r>
              <a:rPr lang="en-US" sz="3400" dirty="0"/>
              <a:t>Test Apprendimenti: DDE-2</a:t>
            </a:r>
            <a:r>
              <a:rPr lang="en-US" sz="3400" baseline="30000" dirty="0"/>
              <a:t>10</a:t>
            </a:r>
            <a:r>
              <a:rPr lang="en-US" sz="3400" dirty="0"/>
              <a:t>, MT</a:t>
            </a:r>
            <a:r>
              <a:rPr lang="en-US" sz="3400" baseline="30000" dirty="0"/>
              <a:t>11</a:t>
            </a:r>
            <a:r>
              <a:rPr lang="en-US" sz="3400" dirty="0"/>
              <a:t>, AC-MT</a:t>
            </a:r>
            <a:r>
              <a:rPr lang="en-US" sz="3400" baseline="30000" dirty="0"/>
              <a:t>12</a:t>
            </a:r>
            <a:endParaRPr lang="it-IT" sz="3400" dirty="0"/>
          </a:p>
          <a:p>
            <a:pPr lvl="0" algn="just"/>
            <a:r>
              <a:rPr lang="en-US" sz="3400" dirty="0"/>
              <a:t>Test Linguaggio: TPL</a:t>
            </a:r>
            <a:r>
              <a:rPr lang="en-US" sz="3400" baseline="30000" dirty="0"/>
              <a:t>13</a:t>
            </a:r>
            <a:r>
              <a:rPr lang="en-US" sz="3400" dirty="0"/>
              <a:t>, </a:t>
            </a:r>
            <a:r>
              <a:rPr lang="en-US" sz="3400" dirty="0"/>
              <a:t>TVL</a:t>
            </a:r>
            <a:r>
              <a:rPr lang="en-US" sz="3400" baseline="30000" dirty="0"/>
              <a:t>14</a:t>
            </a:r>
          </a:p>
          <a:p>
            <a:pPr algn="just"/>
            <a:r>
              <a:rPr lang="en-US" sz="3400" dirty="0"/>
              <a:t>DSM4-TR</a:t>
            </a:r>
            <a:r>
              <a:rPr lang="en-US" sz="3400" baseline="30000" dirty="0"/>
              <a:t>15</a:t>
            </a:r>
            <a:r>
              <a:rPr lang="en-US" sz="3400" dirty="0"/>
              <a:t>, DSM5</a:t>
            </a:r>
            <a:r>
              <a:rPr lang="en-US" sz="3400" baseline="30000" dirty="0"/>
              <a:t>16</a:t>
            </a:r>
            <a:r>
              <a:rPr lang="en-US" sz="3400" dirty="0"/>
              <a:t>.</a:t>
            </a:r>
            <a:endParaRPr lang="it-IT" sz="3400" dirty="0"/>
          </a:p>
          <a:p>
            <a:pPr lvl="0" algn="just"/>
            <a:endParaRPr lang="it-IT" sz="3400" dirty="0"/>
          </a:p>
          <a:p>
            <a:endParaRPr lang="it-IT" sz="3400" dirty="0"/>
          </a:p>
        </p:txBody>
      </p:sp>
      <p:sp>
        <p:nvSpPr>
          <p:cNvPr id="11" name="CasellaDiTesto 10"/>
          <p:cNvSpPr txBox="1"/>
          <p:nvPr/>
        </p:nvSpPr>
        <p:spPr>
          <a:xfrm>
            <a:off x="24472247" y="14365934"/>
            <a:ext cx="9744983" cy="8010398"/>
          </a:xfrm>
          <a:prstGeom prst="rect">
            <a:avLst/>
          </a:prstGeom>
          <a:noFill/>
        </p:spPr>
        <p:txBody>
          <a:bodyPr wrap="square" lIns="130284" tIns="65142" rIns="130284" bIns="65142" rtlCol="0">
            <a:spAutoFit/>
          </a:bodyPr>
          <a:lstStyle/>
          <a:p>
            <a:pPr algn="just"/>
            <a:r>
              <a:rPr lang="it-IT" sz="3400" b="1" dirty="0"/>
              <a:t>Risultati</a:t>
            </a:r>
            <a:endParaRPr lang="it-IT" sz="3400" dirty="0"/>
          </a:p>
          <a:p>
            <a:pPr algn="just"/>
            <a:r>
              <a:rPr lang="it-IT" sz="3400" dirty="0"/>
              <a:t>Sono stati individuati 79 pazienti </a:t>
            </a:r>
            <a:r>
              <a:rPr lang="it-IT" sz="3400" dirty="0"/>
              <a:t> diagnosticati all’interno </a:t>
            </a:r>
            <a:r>
              <a:rPr lang="it-IT" sz="3400" dirty="0"/>
              <a:t>dello spettro autistico, in parte già valutati presso altri servizi territoriali. Abbiamo raccolto le diagnosi in ingresso al Servizio, ed è emerso che il 55% dei pazienti appartenenti al gruppo Disturbo Autistico (22 pazienti di età media 7,3 anni), presentava una diagnosi concorde a quella di uscita. La percentuale di concordanza si abbassa considerevolmente nel gruppo Sindrome di Asperger (25 pazienti di età media 13,6 anni), con un solo individuo già diagnosticato al momento </a:t>
            </a:r>
            <a:r>
              <a:rPr lang="it-IT" sz="3400" dirty="0"/>
              <a:t>dell’accesso</a:t>
            </a:r>
            <a:r>
              <a:rPr lang="it-IT" sz="3400" dirty="0"/>
              <a:t>.  Nel caso Disturbo Pervasivo NAS (32 pazienti di età media 7,6 anni), il 31% presentava concordanza diagnostica all’ingresso al Servizio. </a:t>
            </a:r>
          </a:p>
        </p:txBody>
      </p:sp>
      <p:sp>
        <p:nvSpPr>
          <p:cNvPr id="6" name="CasellaDiTesto 5"/>
          <p:cNvSpPr txBox="1"/>
          <p:nvPr/>
        </p:nvSpPr>
        <p:spPr>
          <a:xfrm>
            <a:off x="1031341" y="41692888"/>
            <a:ext cx="34248360" cy="8710761"/>
          </a:xfrm>
          <a:prstGeom prst="rect">
            <a:avLst/>
          </a:prstGeom>
          <a:noFill/>
        </p:spPr>
        <p:txBody>
          <a:bodyPr wrap="square" lIns="130284" tIns="65142" rIns="130284" bIns="65142" rtlCol="0">
            <a:spAutoFit/>
          </a:bodyPr>
          <a:lstStyle/>
          <a:p>
            <a:pPr algn="just"/>
            <a:r>
              <a:rPr lang="it-IT" sz="4000" b="1" dirty="0"/>
              <a:t>DISCUSSIONE</a:t>
            </a:r>
            <a:endParaRPr lang="it-IT" sz="4000" dirty="0"/>
          </a:p>
          <a:p>
            <a:pPr algn="just"/>
            <a:r>
              <a:rPr lang="it-IT" sz="4000" dirty="0"/>
              <a:t>L’Unità Multidisciplinare ha esaminato nell’arco di due anni, un campione di 921 pazienti minori, in parte già valutati presso altri servizi territoriali regionali ed extraregionali. L’uso di strumenti valutativi previsti dalle linee guida, ha permesso di affinare la capacità diagnostica dei pazienti con Disturbi dello Spettro Autistico con caratteristiche lievi. Le diagnosi in ingresso al servizio ovvero poste da altri centri, raffrontate con le diagnosi in uscita, frutto del percorso valutativo nella nostra struttura, hanno evidenziato una maggiore concordanza diagnostica nel caso dei Disturbi dello Spettro Autistico con sintomatologia grave (Livello di gravità 3 secondo DSM5), associata pertanto a Ritardo Cognitivo. Nel caso delle forme lievi (S. Asperger e Disturbo Pervasivo NAS secondo DSM 4-TR, corrispondenti rispettivamente ai Livelli 1 e 2 di gravità secondo il DSM5), la concordanza della diagnosi in uscita si riduce notevolmente, poiché queste venivano identificate sulla base   di problematiche secondarie, rappresentate più frequentemente da ADHD, Disturbi Specifici dell’Apprendimento, Disturbi aspecifici dell’Emotività. E’ possibile pertanto affermare che l’incremento delle diagnosi all’interno dello Spettro Autistico nel territorio di nostra competenza, è attribuibile all’affinamento diagnostico che permette di identificare le diagnosi in pazienti nello spettro autistico con caratteristiche lievi. Tale incremento, è attestabile in 6 punti percentuali, dal 3 % al 9% del campione totale, con un’età media di 9 anni al momento dell’identificazione . </a:t>
            </a:r>
          </a:p>
          <a:p>
            <a:pPr algn="just"/>
            <a:r>
              <a:rPr lang="it-IT" sz="4000" dirty="0"/>
              <a:t> </a:t>
            </a:r>
          </a:p>
          <a:p>
            <a:pPr algn="just"/>
            <a:endParaRPr lang="it-IT" sz="4000" dirty="0"/>
          </a:p>
          <a:p>
            <a:pPr algn="just"/>
            <a:endParaRPr lang="it-IT" sz="4000" dirty="0"/>
          </a:p>
        </p:txBody>
      </p:sp>
      <p:sp>
        <p:nvSpPr>
          <p:cNvPr id="13" name="CasellaDiTesto 12"/>
          <p:cNvSpPr txBox="1"/>
          <p:nvPr/>
        </p:nvSpPr>
        <p:spPr>
          <a:xfrm>
            <a:off x="1075777" y="48911408"/>
            <a:ext cx="34248360" cy="1547328"/>
          </a:xfrm>
          <a:prstGeom prst="rect">
            <a:avLst/>
          </a:prstGeom>
          <a:noFill/>
        </p:spPr>
        <p:txBody>
          <a:bodyPr wrap="square" lIns="130284" tIns="65142" rIns="130284" bIns="65142" rtlCol="0">
            <a:spAutoFit/>
          </a:bodyPr>
          <a:lstStyle/>
          <a:p>
            <a:r>
              <a:rPr lang="en-US" sz="2800" dirty="0"/>
              <a:t> </a:t>
            </a:r>
            <a:r>
              <a:rPr lang="it-IT" sz="1600" dirty="0"/>
              <a:t> 1)ASL02 Abruzzo Assistenza consultoriale interdistrettuale-Unità Multidisciplinare Vasto; </a:t>
            </a:r>
          </a:p>
          <a:p>
            <a:r>
              <a:rPr lang="en-US" sz="1600" b="1" dirty="0"/>
              <a:t>Referenze </a:t>
            </a:r>
            <a:r>
              <a:rPr lang="en-US" sz="1600" i="1" dirty="0"/>
              <a:t> (1) Childhood Autism Rating Scale (Schopler E, Reichier R, Rochen B, 1980) . (2) Autism Diagnostic Interview-revised ( Lord et Al. 1994) (3) Child Behavior checklist (AchembachT     ). (4) CONNERS’ Rating Scale (CONNERS K,2012 ). (5)  Leiter International Performance Scale-revised (Poid G, Miller L, traduzione italiana a cura del centro studi OS). </a:t>
            </a:r>
            <a:r>
              <a:rPr lang="it-IT" sz="1600" i="1" dirty="0"/>
              <a:t>(6) Wechsler Intelligence Scale WPPSI-3 Wechsler, taratura italiana: Sannio Fancello, Cicchetti) , (7) WISC4 (Wechsler 2012 Tataruta italiana: Orsini A, Pezzuti L, Picone).(8) Coloured Progressive Matrices (standardizzazione italiana: Belacchi C, Scalisi G, Cannoni E, Cornoldi C). (9) VABS (Vineland Adaptive Behavior Scales) (Sparrow et al., 1984).(10) DDE-2 (valutazione dislessia e disortografia evolutiva-2 (Sartori G, Job R, Tressoldi P, 2012).(11)MT prove lettura (Cornoldi C, Colpo G, 2012). (12) AC-MT(abilità calcolo, Cornoldi C, Cazzola C).(13)Test Primo Linguaggio (Axia G). (14) Test Valutazione Linguaggio (Cianchetti C, Sannio Fancello G , 2010).(15) American Psychiatric Association (2000): Diagnostic and Statistical Manual of Mental Disorders. Forth Edition, Text Revision (DSM-IV-TR).  </a:t>
            </a:r>
            <a:r>
              <a:rPr lang="en-US" sz="1600" i="1" dirty="0"/>
              <a:t>(16) American Psychiatric Association (2014): Diagnostic and Statistical Manual of Mental Disorders. Fifth Edition 2014.</a:t>
            </a:r>
            <a:endParaRPr lang="it-IT" sz="1600" dirty="0"/>
          </a:p>
        </p:txBody>
      </p:sp>
      <p:graphicFrame>
        <p:nvGraphicFramePr>
          <p:cNvPr id="18" name="Grafico 17"/>
          <p:cNvGraphicFramePr>
            <a:graphicFrameLocks/>
          </p:cNvGraphicFramePr>
          <p:nvPr>
            <p:extLst>
              <p:ext uri="{D42A27DB-BD31-4B8C-83A1-F6EECF244321}">
                <p14:modId xmlns:p14="http://schemas.microsoft.com/office/powerpoint/2010/main" val="261386293"/>
              </p:ext>
            </p:extLst>
          </p:nvPr>
        </p:nvGraphicFramePr>
        <p:xfrm>
          <a:off x="12172329" y="14457200"/>
          <a:ext cx="10615360" cy="119821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Grafico 19"/>
          <p:cNvGraphicFramePr>
            <a:graphicFrameLocks/>
          </p:cNvGraphicFramePr>
          <p:nvPr>
            <p:extLst>
              <p:ext uri="{D42A27DB-BD31-4B8C-83A1-F6EECF244321}">
                <p14:modId xmlns:p14="http://schemas.microsoft.com/office/powerpoint/2010/main" val="4061921161"/>
              </p:ext>
            </p:extLst>
          </p:nvPr>
        </p:nvGraphicFramePr>
        <p:xfrm>
          <a:off x="1031342" y="26524902"/>
          <a:ext cx="9005591" cy="829362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2" name="Grafico 21"/>
          <p:cNvGraphicFramePr>
            <a:graphicFrameLocks/>
          </p:cNvGraphicFramePr>
          <p:nvPr>
            <p:extLst>
              <p:ext uri="{D42A27DB-BD31-4B8C-83A1-F6EECF244321}">
                <p14:modId xmlns:p14="http://schemas.microsoft.com/office/powerpoint/2010/main" val="2331864017"/>
              </p:ext>
            </p:extLst>
          </p:nvPr>
        </p:nvGraphicFramePr>
        <p:xfrm>
          <a:off x="25019784" y="27255895"/>
          <a:ext cx="8649910" cy="716879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3" name="Grafico 22"/>
          <p:cNvGraphicFramePr>
            <a:graphicFrameLocks/>
          </p:cNvGraphicFramePr>
          <p:nvPr>
            <p:extLst>
              <p:ext uri="{D42A27DB-BD31-4B8C-83A1-F6EECF244321}">
                <p14:modId xmlns:p14="http://schemas.microsoft.com/office/powerpoint/2010/main" val="2319054718"/>
              </p:ext>
            </p:extLst>
          </p:nvPr>
        </p:nvGraphicFramePr>
        <p:xfrm>
          <a:off x="24472247" y="34103344"/>
          <a:ext cx="8678629" cy="675915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4" name="Grafico 23"/>
          <p:cNvGraphicFramePr>
            <a:graphicFrameLocks/>
          </p:cNvGraphicFramePr>
          <p:nvPr>
            <p:extLst>
              <p:ext uri="{D42A27DB-BD31-4B8C-83A1-F6EECF244321}">
                <p14:modId xmlns:p14="http://schemas.microsoft.com/office/powerpoint/2010/main" val="1607313696"/>
              </p:ext>
            </p:extLst>
          </p:nvPr>
        </p:nvGraphicFramePr>
        <p:xfrm>
          <a:off x="11624399" y="28982776"/>
          <a:ext cx="9772514" cy="7680853"/>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9" name="Grafico 18"/>
          <p:cNvGraphicFramePr>
            <a:graphicFrameLocks/>
          </p:cNvGraphicFramePr>
          <p:nvPr>
            <p:extLst>
              <p:ext uri="{D42A27DB-BD31-4B8C-83A1-F6EECF244321}">
                <p14:modId xmlns:p14="http://schemas.microsoft.com/office/powerpoint/2010/main" val="3195178878"/>
              </p:ext>
            </p:extLst>
          </p:nvPr>
        </p:nvGraphicFramePr>
        <p:xfrm>
          <a:off x="13056660" y="27247569"/>
          <a:ext cx="8846697" cy="6713025"/>
        </p:xfrm>
        <a:graphic>
          <a:graphicData uri="http://schemas.openxmlformats.org/drawingml/2006/chart">
            <c:chart xmlns:c="http://schemas.openxmlformats.org/drawingml/2006/chart" xmlns:r="http://schemas.openxmlformats.org/officeDocument/2006/relationships" r:id="rId8"/>
          </a:graphicData>
        </a:graphic>
      </p:graphicFrame>
      <p:pic>
        <p:nvPicPr>
          <p:cNvPr id="1026" name="Picture 2" descr="E:\obpg.bm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274440" y="1843760"/>
            <a:ext cx="7967243" cy="481333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7480009" y="2204708"/>
            <a:ext cx="8794750" cy="2045720"/>
          </a:xfrm>
          <a:prstGeom prst="rect">
            <a:avLst/>
          </a:prstGeom>
          <a:ln/>
        </p:spPr>
        <p:style>
          <a:lnRef idx="2">
            <a:schemeClr val="accent1">
              <a:shade val="50000"/>
            </a:schemeClr>
          </a:lnRef>
          <a:fillRef idx="1">
            <a:schemeClr val="accent1"/>
          </a:fillRef>
          <a:effectRef idx="0">
            <a:schemeClr val="accent1"/>
          </a:effectRef>
          <a:fontRef idx="minor">
            <a:schemeClr val="lt1"/>
          </a:fontRef>
        </p:style>
      </p:pic>
      <p:sp>
        <p:nvSpPr>
          <p:cNvPr id="12" name="CasellaDiTesto 11"/>
          <p:cNvSpPr txBox="1"/>
          <p:nvPr/>
        </p:nvSpPr>
        <p:spPr>
          <a:xfrm>
            <a:off x="16975376" y="5188194"/>
            <a:ext cx="9258171" cy="1006771"/>
          </a:xfrm>
          <a:prstGeom prst="rect">
            <a:avLst/>
          </a:prstGeom>
          <a:noFill/>
        </p:spPr>
        <p:txBody>
          <a:bodyPr wrap="square" lIns="130284" tIns="65142" rIns="130284" bIns="65142" rtlCol="0">
            <a:spAutoFit/>
          </a:bodyPr>
          <a:lstStyle/>
          <a:p>
            <a:r>
              <a:rPr lang="it-IT" sz="5700" dirty="0"/>
              <a:t>        Roma</a:t>
            </a:r>
            <a:r>
              <a:rPr lang="it-IT" sz="5700" dirty="0"/>
              <a:t>, 10 Giugno 2014</a:t>
            </a:r>
          </a:p>
        </p:txBody>
      </p:sp>
      <p:graphicFrame>
        <p:nvGraphicFramePr>
          <p:cNvPr id="27" name="Grafico 26"/>
          <p:cNvGraphicFramePr>
            <a:graphicFrameLocks/>
          </p:cNvGraphicFramePr>
          <p:nvPr>
            <p:extLst>
              <p:ext uri="{D42A27DB-BD31-4B8C-83A1-F6EECF244321}">
                <p14:modId xmlns:p14="http://schemas.microsoft.com/office/powerpoint/2010/main" val="738782682"/>
              </p:ext>
            </p:extLst>
          </p:nvPr>
        </p:nvGraphicFramePr>
        <p:xfrm>
          <a:off x="864346" y="34460184"/>
          <a:ext cx="9793088" cy="6552728"/>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28" name="Grafico 27"/>
          <p:cNvGraphicFramePr>
            <a:graphicFrameLocks/>
          </p:cNvGraphicFramePr>
          <p:nvPr>
            <p:extLst>
              <p:ext uri="{D42A27DB-BD31-4B8C-83A1-F6EECF244321}">
                <p14:modId xmlns:p14="http://schemas.microsoft.com/office/powerpoint/2010/main" val="1840208952"/>
              </p:ext>
            </p:extLst>
          </p:nvPr>
        </p:nvGraphicFramePr>
        <p:xfrm>
          <a:off x="12025586" y="34100144"/>
          <a:ext cx="9555353" cy="6624736"/>
        </p:xfrm>
        <a:graphic>
          <a:graphicData uri="http://schemas.openxmlformats.org/drawingml/2006/chart">
            <c:chart xmlns:c="http://schemas.openxmlformats.org/drawingml/2006/chart" xmlns:r="http://schemas.openxmlformats.org/officeDocument/2006/relationships" r:id="rId12"/>
          </a:graphicData>
        </a:graphic>
      </p:graphicFrame>
    </p:spTree>
    <p:extLst>
      <p:ext uri="{BB962C8B-B14F-4D97-AF65-F5344CB8AC3E}">
        <p14:creationId xmlns:p14="http://schemas.microsoft.com/office/powerpoint/2010/main" val="9536148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2169</TotalTime>
  <Words>641</Words>
  <Application>Microsoft Office PowerPoint</Application>
  <PresentationFormat>Personalizzato</PresentationFormat>
  <Paragraphs>46</Paragraphs>
  <Slides>1</Slides>
  <Notes>0</Notes>
  <HiddenSlides>0</HiddenSlides>
  <MMClips>0</MMClips>
  <ScaleCrop>false</ScaleCrop>
  <HeadingPairs>
    <vt:vector size="4" baseType="variant">
      <vt:variant>
        <vt:lpstr>Tema</vt:lpstr>
      </vt:variant>
      <vt:variant>
        <vt:i4>1</vt:i4>
      </vt:variant>
      <vt:variant>
        <vt:lpstr>Titoli diapositive</vt:lpstr>
      </vt:variant>
      <vt:variant>
        <vt:i4>1</vt:i4>
      </vt:variant>
    </vt:vector>
  </HeadingPairs>
  <TitlesOfParts>
    <vt:vector size="2" baseType="lpstr">
      <vt:lpstr>Tema di Office</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Alessandrelli Riccar</dc:creator>
  <cp:lastModifiedBy>Alessandrelli Riccar</cp:lastModifiedBy>
  <cp:revision>70</cp:revision>
  <dcterms:created xsi:type="dcterms:W3CDTF">2013-02-26T08:02:27Z</dcterms:created>
  <dcterms:modified xsi:type="dcterms:W3CDTF">2014-05-30T06:21:00Z</dcterms:modified>
</cp:coreProperties>
</file>